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25" r:id="rId2"/>
  </p:sldMasterIdLst>
  <p:notesMasterIdLst>
    <p:notesMasterId r:id="rId13"/>
  </p:notesMasterIdLst>
  <p:sldIdLst>
    <p:sldId id="256" r:id="rId3"/>
    <p:sldId id="257" r:id="rId4"/>
    <p:sldId id="258" r:id="rId5"/>
    <p:sldId id="259" r:id="rId6"/>
    <p:sldId id="260" r:id="rId7"/>
    <p:sldId id="263" r:id="rId8"/>
    <p:sldId id="261"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EF0F5-8BEA-4A1D-AA0A-337B74CEB5DC}"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1C1BF-F420-4FDA-8001-220C2B0BB91F}" type="slidenum">
              <a:rPr lang="en-US" smtClean="0"/>
              <a:t>‹#›</a:t>
            </a:fld>
            <a:endParaRPr lang="en-US"/>
          </a:p>
        </p:txBody>
      </p:sp>
    </p:spTree>
    <p:extLst>
      <p:ext uri="{BB962C8B-B14F-4D97-AF65-F5344CB8AC3E}">
        <p14:creationId xmlns:p14="http://schemas.microsoft.com/office/powerpoint/2010/main" val="17731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65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177523205"/>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2539329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329836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6200067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2269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9190832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23852258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Edit Master text styles</a:t>
            </a:r>
          </a:p>
        </p:txBody>
      </p:sp>
    </p:spTree>
    <p:extLst>
      <p:ext uri="{BB962C8B-B14F-4D97-AF65-F5344CB8AC3E}">
        <p14:creationId xmlns:p14="http://schemas.microsoft.com/office/powerpoint/2010/main" val="42286884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4787692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2376506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034097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400533426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102550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48425664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6959992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0225236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smtClean="0"/>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31389417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4130347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447738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231773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93711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027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99045666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09902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74867508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smtClean="0"/>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3802289592"/>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40354460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07953672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42027397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389310674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82142135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008495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91872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Edit Master text styles</a:t>
            </a:r>
          </a:p>
        </p:txBody>
      </p:sp>
    </p:spTree>
    <p:extLst>
      <p:ext uri="{BB962C8B-B14F-4D97-AF65-F5344CB8AC3E}">
        <p14:creationId xmlns:p14="http://schemas.microsoft.com/office/powerpoint/2010/main" val="3704046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3723826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6729125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smtClean="0"/>
              <a:t>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38688387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Edit Master text styles</a:t>
            </a:r>
          </a:p>
        </p:txBody>
      </p:sp>
    </p:spTree>
    <p:extLst>
      <p:ext uri="{BB962C8B-B14F-4D97-AF65-F5344CB8AC3E}">
        <p14:creationId xmlns:p14="http://schemas.microsoft.com/office/powerpoint/2010/main" val="31409251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4681622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9536999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smtClean="0"/>
              <a:t>Edit Master text styles</a:t>
            </a:r>
          </a:p>
        </p:txBody>
      </p:sp>
    </p:spTree>
    <p:extLst>
      <p:ext uri="{BB962C8B-B14F-4D97-AF65-F5344CB8AC3E}">
        <p14:creationId xmlns:p14="http://schemas.microsoft.com/office/powerpoint/2010/main" val="403548570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smtClean="0"/>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smtClean="0"/>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smtClean="0"/>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Edit Master text styles</a:t>
            </a:r>
          </a:p>
        </p:txBody>
      </p:sp>
    </p:spTree>
    <p:extLst>
      <p:ext uri="{BB962C8B-B14F-4D97-AF65-F5344CB8AC3E}">
        <p14:creationId xmlns:p14="http://schemas.microsoft.com/office/powerpoint/2010/main" val="23369734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4294827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6209890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smtClean="0"/>
              <a:t>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smtClean="0"/>
              <a:t>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8563854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smtClean="0"/>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9994758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06999713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11234841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28153221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971639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smtClean="0"/>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280096721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244351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6156590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99767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019465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06623972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69733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smtClean="0"/>
              <a:t>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smtClean="0"/>
              <a:t>Edit Master text styles</a:t>
            </a:r>
          </a:p>
        </p:txBody>
      </p:sp>
      <p:grpSp>
        <p:nvGrpSpPr>
          <p:cNvPr id="9" name="Group 8"/>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4018931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B92B8-79EC-4A64-B6C3-200E30F37702}"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677C5-A38B-438A-8C27-493ED4F62C38}" type="slidenum">
              <a:rPr lang="en-US" smtClean="0"/>
              <a:t>‹#›</a:t>
            </a:fld>
            <a:endParaRPr lang="en-US"/>
          </a:p>
        </p:txBody>
      </p:sp>
    </p:spTree>
    <p:extLst>
      <p:ext uri="{BB962C8B-B14F-4D97-AF65-F5344CB8AC3E}">
        <p14:creationId xmlns:p14="http://schemas.microsoft.com/office/powerpoint/2010/main" val="880733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Title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17872280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4" name="Text Placeholder 18"/>
          <p:cNvSpPr>
            <a:spLocks noGrp="1"/>
          </p:cNvSpPr>
          <p:nvPr>
            <p:ph idx="1"/>
          </p:nvPr>
        </p:nvSpPr>
        <p:spPr>
          <a:xfrm>
            <a:off x="528000" y="1700213"/>
            <a:ext cx="11139067" cy="46815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81872084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762007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smtClean="0"/>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719521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198946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oleObject" Target="../embeddings/oleObject2.bin"/><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tags" Target="../tags/tag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3" name="think-cell Slide" r:id="rId35" imgW="270" imgH="270" progId="TCLayout.ActiveDocument.1">
                  <p:embed/>
                </p:oleObj>
              </mc:Choice>
              <mc:Fallback>
                <p:oleObj name="think-cell Slide" r:id="rId35" imgW="270" imgH="270" progId="TCLayout.ActiveDocument.1">
                  <p:embed/>
                  <p:pic>
                    <p:nvPicPr>
                      <p:cNvPr id="4" name="Object 3" hidden="1"/>
                      <p:cNvPicPr/>
                      <p:nvPr/>
                    </p:nvPicPr>
                    <p:blipFill>
                      <a:blip r:embed="rId3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006758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4" r:id="rId31"/>
  </p:sldLayoutIdLst>
  <p:transition>
    <p:fade/>
  </p:transition>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5" name="think-cell Slide" r:id="rId37" imgW="270" imgH="270" progId="TCLayout.ActiveDocument.1">
                  <p:embed/>
                </p:oleObj>
              </mc:Choice>
              <mc:Fallback>
                <p:oleObj name="think-cell Slide" r:id="rId37" imgW="270" imgH="270" progId="TCLayout.ActiveDocument.1">
                  <p:embed/>
                  <p:pic>
                    <p:nvPicPr>
                      <p:cNvPr id="4" name="Object 3" hidden="1"/>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3772730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Lst>
  <p:transition>
    <p:fade/>
  </p:transition>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2.xml"/><Relationship Id="rId1" Type="http://schemas.openxmlformats.org/officeDocument/2006/relationships/video" Target="https://www.youtube.com/embed/jyiykf0Yor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LPriede@deloitteCE.com" TargetMode="External"/><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32" r="359"/>
          <a:stretch/>
        </p:blipFill>
        <p:spPr>
          <a:xfrm rot="1222705">
            <a:off x="2298090" y="-493244"/>
            <a:ext cx="7922110" cy="776518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20" y="330100"/>
            <a:ext cx="2494099" cy="466325"/>
          </a:xfrm>
          <a:prstGeom prst="rect">
            <a:avLst/>
          </a:prstGeom>
        </p:spPr>
      </p:pic>
      <p:sp>
        <p:nvSpPr>
          <p:cNvPr id="9" name="Title 6"/>
          <p:cNvSpPr>
            <a:spLocks noGrp="1"/>
          </p:cNvSpPr>
          <p:nvPr>
            <p:ph type="ctrTitle"/>
          </p:nvPr>
        </p:nvSpPr>
        <p:spPr>
          <a:xfrm>
            <a:off x="221520" y="6098983"/>
            <a:ext cx="4973546" cy="324000"/>
          </a:xfrm>
        </p:spPr>
        <p:txBody>
          <a:bodyPr/>
          <a:lstStyle/>
          <a:p>
            <a:pPr algn="l"/>
            <a:r>
              <a:rPr lang="en-US" sz="1800" b="1" dirty="0" smtClean="0">
                <a:solidFill>
                  <a:schemeClr val="bg1"/>
                </a:solidFill>
              </a:rPr>
              <a:t>Deloitte Summer Academy</a:t>
            </a:r>
            <a:r>
              <a:rPr lang="lv-LV" sz="1800" b="1" dirty="0" smtClean="0">
                <a:solidFill>
                  <a:schemeClr val="bg1"/>
                </a:solidFill>
              </a:rPr>
              <a:t/>
            </a:r>
            <a:br>
              <a:rPr lang="lv-LV" sz="1800" b="1" dirty="0" smtClean="0">
                <a:solidFill>
                  <a:schemeClr val="bg1"/>
                </a:solidFill>
              </a:rPr>
            </a:br>
            <a:r>
              <a:rPr lang="lv-LV" sz="1800" dirty="0" err="1" smtClean="0">
                <a:solidFill>
                  <a:schemeClr val="bg1"/>
                </a:solidFill>
              </a:rPr>
              <a:t>July</a:t>
            </a:r>
            <a:r>
              <a:rPr lang="lv-LV" sz="1800" dirty="0" smtClean="0">
                <a:solidFill>
                  <a:schemeClr val="bg1"/>
                </a:solidFill>
              </a:rPr>
              <a:t> 1-4, 2019</a:t>
            </a:r>
            <a:endParaRPr lang="en-US" sz="1800" dirty="0">
              <a:solidFill>
                <a:schemeClr val="bg1"/>
              </a:solidFill>
            </a:endParaRPr>
          </a:p>
        </p:txBody>
      </p:sp>
    </p:spTree>
    <p:extLst>
      <p:ext uri="{BB962C8B-B14F-4D97-AF65-F5344CB8AC3E}">
        <p14:creationId xmlns:p14="http://schemas.microsoft.com/office/powerpoint/2010/main" val="187413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469925" y="3638859"/>
            <a:ext cx="2743200" cy="514041"/>
            <a:chOff x="398463" y="404813"/>
            <a:chExt cx="1627187" cy="307976"/>
          </a:xfrm>
          <a:solidFill>
            <a:schemeClr val="tx1"/>
          </a:solidFill>
        </p:grpSpPr>
        <p:sp>
          <p:nvSpPr>
            <p:cNvPr id="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8"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3" name="USOC_Text2"/>
          <p:cNvSpPr txBox="1">
            <a:spLocks/>
          </p:cNvSpPr>
          <p:nvPr/>
        </p:nvSpPr>
        <p:spPr bwMode="gray">
          <a:xfrm>
            <a:off x="469925" y="5721901"/>
            <a:ext cx="11252200" cy="1136099"/>
          </a:xfrm>
          <a:prstGeom prst="rect">
            <a:avLst/>
          </a:prstGeom>
        </p:spPr>
        <p:txBody>
          <a:bodyPr lIns="0" rIns="0" anchor="b" anchorCtr="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900"/>
              </a:lnSpc>
              <a:spcBef>
                <a:spcPts val="1200"/>
              </a:spcBef>
              <a:spcAft>
                <a:spcPts val="0"/>
              </a:spcAft>
              <a:buClrTx/>
              <a:buSzTx/>
              <a:buFont typeface="Arial" pitchFamily="34" charset="0"/>
              <a:buNone/>
              <a:tabLst/>
              <a:defRPr/>
            </a:pPr>
            <a:r>
              <a:rPr kumimoji="0" lang="en-US" sz="900" b="1" i="0" u="none" strike="noStrike" kern="1200" cap="none" spc="0" normalizeH="0" baseline="0" noProof="0" dirty="0">
                <a:ln>
                  <a:noFill/>
                </a:ln>
                <a:solidFill>
                  <a:prstClr val="black"/>
                </a:solidFill>
                <a:effectLst/>
                <a:uLnTx/>
                <a:uFillTx/>
                <a:latin typeface="Verdana"/>
                <a:ea typeface="+mn-ea"/>
                <a:cs typeface="+mn-cs"/>
              </a:rPr>
              <a:t>About </a:t>
            </a:r>
            <a:r>
              <a:rPr kumimoji="0" lang="en-US" sz="900" b="1" i="0" u="none" strike="noStrike" kern="1200" cap="none" spc="0" normalizeH="0" baseline="0" noProof="0" dirty="0" smtClean="0">
                <a:ln>
                  <a:noFill/>
                </a:ln>
                <a:solidFill>
                  <a:prstClr val="black"/>
                </a:solidFill>
                <a:effectLst/>
                <a:uLnTx/>
                <a:uFillTx/>
                <a:latin typeface="Verdana"/>
                <a:ea typeface="+mn-ea"/>
                <a:cs typeface="+mn-cs"/>
              </a:rPr>
              <a:t>Deloitte</a:t>
            </a:r>
            <a:r>
              <a:rPr kumimoji="0" lang="lv-LV" sz="900" b="1" i="0" u="none" strike="noStrike" kern="1200" cap="none" spc="0" normalizeH="0" baseline="0" noProof="0" dirty="0">
                <a:ln>
                  <a:noFill/>
                </a:ln>
                <a:solidFill>
                  <a:prstClr val="black"/>
                </a:solidFill>
                <a:effectLst/>
                <a:uLnTx/>
                <a:uFillTx/>
                <a:latin typeface="Verdana"/>
                <a:ea typeface="+mn-ea"/>
                <a:cs typeface="+mn-cs"/>
              </a:rPr>
              <a:t/>
            </a:r>
            <a:br>
              <a:rPr kumimoji="0" lang="lv-LV" sz="900" b="1" i="0" u="none" strike="noStrike" kern="1200" cap="none" spc="0" normalizeH="0" baseline="0" noProof="0" dirty="0">
                <a:ln>
                  <a:noFill/>
                </a:ln>
                <a:solidFill>
                  <a:prstClr val="black"/>
                </a:solidFill>
                <a:effectLst/>
                <a:uLnTx/>
                <a:uFillTx/>
                <a:latin typeface="Verdana"/>
                <a:ea typeface="+mn-ea"/>
                <a:cs typeface="+mn-cs"/>
              </a:rPr>
            </a:br>
            <a:r>
              <a:rPr kumimoji="0" lang="en-US" sz="900" b="0" i="0" u="none" strike="noStrike" kern="1200" cap="none" spc="0" normalizeH="0" baseline="0" noProof="0" dirty="0">
                <a:ln>
                  <a:noFill/>
                </a:ln>
                <a:solidFill>
                  <a:prstClr val="black"/>
                </a:solidFill>
                <a:effectLst/>
                <a:uLnTx/>
                <a:uFillTx/>
                <a:latin typeface="Verdana"/>
                <a:ea typeface="+mn-ea"/>
                <a:cs typeface="+mn-cs"/>
              </a:rPr>
              <a:t/>
            </a:r>
            <a:br>
              <a:rPr kumimoji="0" lang="en-US" sz="900" b="0" i="0" u="none" strike="noStrike" kern="1200" cap="none" spc="0" normalizeH="0" baseline="0" noProof="0" dirty="0">
                <a:ln>
                  <a:noFill/>
                </a:ln>
                <a:solidFill>
                  <a:prstClr val="black"/>
                </a:solidFill>
                <a:effectLst/>
                <a:uLnTx/>
                <a:uFillTx/>
                <a:latin typeface="Verdana"/>
                <a:ea typeface="+mn-ea"/>
                <a:cs typeface="+mn-cs"/>
              </a:rPr>
            </a:br>
            <a:r>
              <a:rPr kumimoji="0" lang="en-US" sz="900" b="0" i="0" u="none" strike="noStrike" kern="1200" cap="none" spc="0" normalizeH="0" baseline="0" noProof="0" dirty="0" err="1">
                <a:ln>
                  <a:noFill/>
                </a:ln>
                <a:solidFill>
                  <a:prstClr val="black"/>
                </a:solidFill>
                <a:effectLst/>
                <a:uLnTx/>
                <a:uFillTx/>
                <a:latin typeface="Verdana"/>
                <a:ea typeface="+mn-ea"/>
                <a:cs typeface="+mn-cs"/>
              </a:rPr>
              <a:t>Deloitte</a:t>
            </a:r>
            <a:r>
              <a:rPr kumimoji="0" lang="en-US" sz="900" b="0" i="0" u="none" strike="noStrike" kern="1200" cap="none" spc="0" normalizeH="0" baseline="0" noProof="0" dirty="0">
                <a:ln>
                  <a:noFill/>
                </a:ln>
                <a:solidFill>
                  <a:prstClr val="black"/>
                </a:solidFill>
                <a:effectLst/>
                <a:uLnTx/>
                <a:uFillTx/>
                <a:latin typeface="Verdana"/>
                <a:ea typeface="+mn-ea"/>
                <a:cs typeface="+mn-cs"/>
              </a:rPr>
              <a:t> refers to one or more of Deloitte </a:t>
            </a:r>
            <a:r>
              <a:rPr kumimoji="0" lang="en-US" sz="900" b="0" i="0" u="none" strike="noStrike" kern="1200" cap="none" spc="0" normalizeH="0" baseline="0" noProof="0" dirty="0" err="1">
                <a:ln>
                  <a:noFill/>
                </a:ln>
                <a:solidFill>
                  <a:prstClr val="black"/>
                </a:solidFill>
                <a:effectLst/>
                <a:uLnTx/>
                <a:uFillTx/>
                <a:latin typeface="Verdana"/>
                <a:ea typeface="+mn-ea"/>
                <a:cs typeface="+mn-cs"/>
              </a:rPr>
              <a:t>Touche</a:t>
            </a:r>
            <a:r>
              <a:rPr kumimoji="0" lang="en-US" sz="900" b="0" i="0" u="none" strike="noStrike" kern="1200" cap="none" spc="0" normalizeH="0" baseline="0" noProof="0" dirty="0">
                <a:ln>
                  <a:noFill/>
                </a:ln>
                <a:solidFill>
                  <a:prstClr val="black"/>
                </a:solidFill>
                <a:effectLst/>
                <a:uLnTx/>
                <a:uFillTx/>
                <a:latin typeface="Verdana"/>
                <a:ea typeface="+mn-ea"/>
                <a:cs typeface="+mn-cs"/>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www.deloitte.com/lv for a more detailed description of DTTL and its member </a:t>
            </a:r>
            <a:r>
              <a:rPr kumimoji="0" lang="en-US" sz="900" b="0" i="0" u="none" strike="noStrike" kern="1200" cap="none" spc="0" normalizeH="0" baseline="0" noProof="0" dirty="0" smtClean="0">
                <a:ln>
                  <a:noFill/>
                </a:ln>
                <a:solidFill>
                  <a:prstClr val="black"/>
                </a:solidFill>
                <a:effectLst/>
                <a:uLnTx/>
                <a:uFillTx/>
                <a:latin typeface="Verdana"/>
                <a:ea typeface="+mn-ea"/>
                <a:cs typeface="+mn-cs"/>
              </a:rPr>
              <a:t>firms.</a:t>
            </a:r>
            <a:endParaRPr kumimoji="0" lang="lv-LV" sz="900" b="0" i="0" u="none" strike="noStrike" kern="1200" cap="none" spc="0" normalizeH="0" baseline="0" noProof="0" dirty="0" smtClean="0">
              <a:ln>
                <a:noFill/>
              </a:ln>
              <a:solidFill>
                <a:prstClr val="black"/>
              </a:solidFill>
              <a:effectLst/>
              <a:uLnTx/>
              <a:uFillTx/>
              <a:latin typeface="Verdana"/>
              <a:ea typeface="+mn-ea"/>
              <a:cs typeface="+mn-cs"/>
            </a:endParaRPr>
          </a:p>
          <a:p>
            <a:pPr marL="0" marR="0" lvl="0" indent="0" algn="l" defTabSz="914400" rtl="0" eaLnBrk="1" fontAlgn="auto" latinLnBrk="0" hangingPunct="1">
              <a:lnSpc>
                <a:spcPts val="900"/>
              </a:lnSpc>
              <a:spcBef>
                <a:spcPts val="12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Verdana"/>
                <a:ea typeface="+mn-ea"/>
                <a:cs typeface="+mn-cs"/>
              </a:rPr>
              <a:t>In </a:t>
            </a:r>
            <a:r>
              <a:rPr kumimoji="0" lang="en-US" sz="900" b="0" i="0" u="none" strike="noStrike" kern="1200" cap="none" spc="0" normalizeH="0" baseline="0" noProof="0" dirty="0">
                <a:ln>
                  <a:noFill/>
                </a:ln>
                <a:solidFill>
                  <a:prstClr val="black"/>
                </a:solidFill>
                <a:effectLst/>
                <a:uLnTx/>
                <a:uFillTx/>
                <a:latin typeface="Verdana"/>
                <a:ea typeface="+mn-ea"/>
                <a:cs typeface="+mn-cs"/>
              </a:rPr>
              <a:t>Latvia, the services are provided by SIA Deloitte Latvia, SIA Deloitte Audits Latvia and law firm Deloitte Legal (jointly referred to as “Deloitte Latvia”) which are affiliates of Deloitte Central Europe Holdings Limited. Deloitte Latvia is one of the leading professional services organizations in the country providing services in tax, legal, audit and advisory through over 160 national and specialized expatriate professionals</a:t>
            </a:r>
            <a:r>
              <a:rPr kumimoji="0" lang="en-US" sz="900" b="0" i="0" u="none" strike="noStrike" kern="1200" cap="none" spc="0" normalizeH="0" baseline="0" noProof="0" dirty="0" smtClean="0">
                <a:ln>
                  <a:noFill/>
                </a:ln>
                <a:solidFill>
                  <a:prstClr val="black"/>
                </a:solidFill>
                <a:effectLst/>
                <a:uLnTx/>
                <a:uFillTx/>
                <a:latin typeface="Verdana"/>
                <a:ea typeface="+mn-ea"/>
                <a:cs typeface="+mn-cs"/>
              </a:rPr>
              <a:t>.</a:t>
            </a:r>
          </a:p>
          <a:p>
            <a:pPr marL="0" marR="0" lvl="0" indent="0" algn="l" defTabSz="914400" rtl="0" eaLnBrk="1" fontAlgn="auto" latinLnBrk="0" hangingPunct="1">
              <a:lnSpc>
                <a:spcPts val="900"/>
              </a:lnSpc>
              <a:spcBef>
                <a:spcPts val="12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Verdana"/>
                <a:ea typeface="+mn-ea"/>
                <a:cs typeface="+mn-cs"/>
              </a:rPr>
              <a:t>© Deloitte Latvia 2019</a:t>
            </a:r>
            <a:r>
              <a:rPr kumimoji="0" lang="en-US" sz="900" b="0" i="0" u="none" strike="noStrike" kern="1200" cap="none" spc="0" normalizeH="0" baseline="0" noProof="0" dirty="0">
                <a:ln>
                  <a:noFill/>
                </a:ln>
                <a:solidFill>
                  <a:prstClr val="black"/>
                </a:solidFill>
                <a:effectLst/>
                <a:uLnTx/>
                <a:uFillTx/>
                <a:latin typeface="Verdana"/>
                <a:ea typeface="+mn-ea"/>
                <a:cs typeface="+mn-cs"/>
              </a:rPr>
              <a:t/>
            </a:r>
            <a:br>
              <a:rPr kumimoji="0" lang="en-US" sz="900" b="0" i="0" u="none" strike="noStrike" kern="1200" cap="none" spc="0" normalizeH="0" baseline="0" noProof="0" dirty="0">
                <a:ln>
                  <a:noFill/>
                </a:ln>
                <a:solidFill>
                  <a:prstClr val="black"/>
                </a:solidFill>
                <a:effectLst/>
                <a:uLnTx/>
                <a:uFillTx/>
                <a:latin typeface="Verdana"/>
                <a:ea typeface="+mn-ea"/>
                <a:cs typeface="+mn-cs"/>
              </a:rPr>
            </a:br>
            <a:r>
              <a:rPr kumimoji="0" lang="en-US" sz="900" b="0" i="0" u="none" strike="noStrike" kern="1200" cap="none" spc="0" normalizeH="0" baseline="0" noProof="0" dirty="0">
                <a:ln>
                  <a:noFill/>
                </a:ln>
                <a:solidFill>
                  <a:prstClr val="black"/>
                </a:solidFill>
                <a:effectLst/>
                <a:uLnTx/>
                <a:uFillTx/>
                <a:latin typeface="Verdana"/>
                <a:ea typeface="+mn-ea"/>
                <a:cs typeface="+mn-cs"/>
              </a:rPr>
              <a:t/>
            </a:r>
            <a:br>
              <a:rPr kumimoji="0" lang="en-US" sz="900" b="0" i="0" u="none" strike="noStrike" kern="1200" cap="none" spc="0" normalizeH="0" baseline="0" noProof="0" dirty="0">
                <a:ln>
                  <a:noFill/>
                </a:ln>
                <a:solidFill>
                  <a:prstClr val="black"/>
                </a:solidFill>
                <a:effectLst/>
                <a:uLnTx/>
                <a:uFillTx/>
                <a:latin typeface="Verdana"/>
                <a:ea typeface="+mn-ea"/>
                <a:cs typeface="+mn-cs"/>
              </a:rPr>
            </a:br>
            <a:endParaRPr kumimoji="0" lang="en-US" sz="9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864164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29" y="440435"/>
            <a:ext cx="2217932" cy="414689"/>
          </a:xfrm>
          <a:prstGeom prst="rect">
            <a:avLst/>
          </a:prstGeom>
        </p:spPr>
      </p:pic>
      <p:sp>
        <p:nvSpPr>
          <p:cNvPr id="6" name="TextBox 5"/>
          <p:cNvSpPr txBox="1"/>
          <p:nvPr/>
        </p:nvSpPr>
        <p:spPr>
          <a:xfrm>
            <a:off x="-59595" y="1510284"/>
            <a:ext cx="377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Deloitte Global</a:t>
            </a:r>
            <a:endParaRPr kumimoji="0" lang="en-US" sz="2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00850" y="1982077"/>
            <a:ext cx="3373104"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The 3rd strongest brand in the world</a:t>
            </a:r>
            <a:endParaRPr kumimoji="0" lang="lv-LV" sz="1400" b="1"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lv-LV" sz="1400" b="1"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T</a:t>
            </a:r>
            <a:r>
              <a:rPr kumimoji="0" lang="en-US" sz="1400" b="1"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he </a:t>
            </a:r>
            <a:r>
              <a:rPr kumimoji="0" lang="en-US" sz="1400" b="1" i="0" u="none" strike="noStrike" kern="1200" cap="none" spc="0" normalizeH="0" baseline="0" noProof="0" dirty="0" smtClean="0">
                <a:ln>
                  <a:noFill/>
                </a:ln>
                <a:solidFill>
                  <a:srgbClr val="92D050"/>
                </a:solidFill>
                <a:effectLst/>
                <a:uLnTx/>
                <a:uFillTx/>
                <a:latin typeface="Verdana"/>
                <a:ea typeface="Verdana" panose="020B0604030504040204" pitchFamily="34" charset="0"/>
                <a:cs typeface="Verdana" panose="020B0604030504040204" pitchFamily="34" charset="0"/>
              </a:rPr>
              <a:t>strongest and most valuable </a:t>
            </a:r>
            <a:r>
              <a:rPr kumimoji="0" lang="en-US" sz="1400" b="1"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professional consultancy brand</a:t>
            </a: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 </a:t>
            </a:r>
            <a:endParaRPr kumimoji="0" lang="en-US" sz="1400" b="1" i="0" u="none" strike="noStrike" kern="1200" cap="none" spc="0" normalizeH="0" baseline="0" noProof="0" dirty="0">
              <a:ln>
                <a:noFill/>
              </a:ln>
              <a:solidFill>
                <a:prstClr val="white"/>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#1 M&amp;A House </a:t>
            </a:r>
            <a:r>
              <a:rPr kumimoji="0" lang="en-US" sz="1400" b="0" i="0" u="none" strike="noStrike" kern="1200" cap="none" spc="0" normalizeH="0" baseline="0" noProof="0" dirty="0">
                <a:ln>
                  <a:noFill/>
                </a:ln>
                <a:solidFill>
                  <a:prstClr val="white"/>
                </a:solidFill>
                <a:effectLst/>
                <a:uLnTx/>
                <a:uFillTx/>
                <a:latin typeface="Verdana"/>
                <a:ea typeface="+mn-ea"/>
                <a:cs typeface="+mn-cs"/>
              </a:rPr>
              <a:t>in </a:t>
            </a:r>
            <a:r>
              <a:rPr kumimoji="0" lang="en-US" sz="1400" b="0" i="0" u="none" strike="noStrike" kern="1200" cap="none" spc="0" normalizeH="0" baseline="0" noProof="0" dirty="0" smtClean="0">
                <a:ln>
                  <a:noFill/>
                </a:ln>
                <a:solidFill>
                  <a:prstClr val="white"/>
                </a:solidFill>
                <a:effectLst/>
                <a:uLnTx/>
                <a:uFillTx/>
                <a:latin typeface="Verdana"/>
                <a:ea typeface="+mn-ea"/>
                <a:cs typeface="+mn-cs"/>
              </a:rPr>
              <a:t>Central Europe</a:t>
            </a:r>
            <a:endParaRPr kumimoji="0" lang="en-US" sz="1400" b="1" i="0" u="none" strike="noStrike" kern="1200" cap="none" spc="0" normalizeH="0" baseline="0" noProof="0" dirty="0">
              <a:ln>
                <a:noFill/>
              </a:ln>
              <a:solidFill>
                <a:prstClr val="white"/>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#1 Financial Advisor </a:t>
            </a:r>
            <a:r>
              <a:rPr kumimoji="0" lang="en-US" sz="1400" b="0" i="0" u="none" strike="noStrike" kern="1200" cap="none" spc="0" normalizeH="0" baseline="0" noProof="0" dirty="0">
                <a:ln>
                  <a:noFill/>
                </a:ln>
                <a:solidFill>
                  <a:prstClr val="white"/>
                </a:solidFill>
                <a:effectLst/>
                <a:uLnTx/>
                <a:uFillTx/>
                <a:latin typeface="Verdana"/>
                <a:ea typeface="+mn-ea"/>
                <a:cs typeface="+mn-cs"/>
              </a:rPr>
              <a:t>in Europe and globally by M&amp;A activity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Verdana"/>
              <a:ea typeface="+mn-ea"/>
              <a:cs typeface="+mn-cs"/>
            </a:endParaRPr>
          </a:p>
          <a:p>
            <a:pPr marL="0" marR="0" lvl="0" indent="0" algn="just" defTabSz="914400" rtl="0" eaLnBrk="1" fontAlgn="auto" latinLnBrk="0" hangingPunct="1">
              <a:lnSpc>
                <a:spcPct val="100000"/>
              </a:lnSpc>
              <a:spcBef>
                <a:spcPts val="0"/>
              </a:spcBef>
              <a:spcAft>
                <a:spcPts val="0"/>
              </a:spcAft>
              <a:buClr>
                <a:prstClr val="white"/>
              </a:buClr>
              <a:buSzTx/>
              <a:buFontTx/>
              <a:buNone/>
              <a:tabLst/>
              <a:defRPr/>
            </a:pP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Operating </a:t>
            </a: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for more than </a:t>
            </a:r>
            <a:r>
              <a:rPr kumimoji="0" lang="en-US" sz="1400" b="1" i="0" u="none" strike="noStrike" kern="1200" cap="none" spc="0" normalizeH="0" baseline="0" noProof="0" dirty="0" smtClean="0">
                <a:ln>
                  <a:noFill/>
                </a:ln>
                <a:solidFill>
                  <a:srgbClr val="92D050"/>
                </a:solidFill>
                <a:effectLst/>
                <a:uLnTx/>
                <a:uFillTx/>
                <a:latin typeface="Verdana"/>
                <a:ea typeface="Verdana" panose="020B0604030504040204" pitchFamily="34" charset="0"/>
                <a:cs typeface="Verdana" panose="020B0604030504040204" pitchFamily="34" charset="0"/>
              </a:rPr>
              <a:t>150 years, </a:t>
            </a: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offices in more than </a:t>
            </a:r>
            <a:r>
              <a:rPr kumimoji="0" lang="en-US" sz="1400" b="1" i="0" u="none" strike="noStrike" kern="1200" cap="none" spc="0" normalizeH="0" baseline="0" noProof="0" dirty="0" smtClean="0">
                <a:ln>
                  <a:noFill/>
                </a:ln>
                <a:solidFill>
                  <a:srgbClr val="92D050"/>
                </a:solidFill>
                <a:effectLst/>
                <a:uLnTx/>
                <a:uFillTx/>
                <a:latin typeface="Verdana"/>
                <a:ea typeface="Verdana" panose="020B0604030504040204" pitchFamily="34" charset="0"/>
                <a:cs typeface="Verdana" panose="020B0604030504040204" pitchFamily="34" charset="0"/>
              </a:rPr>
              <a:t>150 countries</a:t>
            </a: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 with more than </a:t>
            </a:r>
            <a:r>
              <a:rPr kumimoji="0" lang="en-US" sz="1400" b="1" i="0" u="none" strike="noStrike" kern="1200" cap="none" spc="0" normalizeH="0" baseline="0" noProof="0" dirty="0" smtClean="0">
                <a:ln>
                  <a:noFill/>
                </a:ln>
                <a:solidFill>
                  <a:srgbClr val="92D050"/>
                </a:solidFill>
                <a:effectLst/>
                <a:uLnTx/>
                <a:uFillTx/>
                <a:latin typeface="Verdana"/>
                <a:ea typeface="Verdana" panose="020B0604030504040204" pitchFamily="34" charset="0"/>
                <a:cs typeface="Verdana" panose="020B0604030504040204" pitchFamily="34" charset="0"/>
              </a:rPr>
              <a:t>286,000</a:t>
            </a:r>
            <a:r>
              <a:rPr kumimoji="0" lang="en-US" sz="1400" b="0" i="0" u="none" strike="noStrike" kern="120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rPr>
              <a:t> employees.</a:t>
            </a:r>
            <a:endParaRPr kumimoji="0" lang="en-US"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endParaRPr>
          </a:p>
        </p:txBody>
      </p:sp>
      <p:sp>
        <p:nvSpPr>
          <p:cNvPr id="11" name="TextBox 10"/>
          <p:cNvSpPr txBox="1"/>
          <p:nvPr/>
        </p:nvSpPr>
        <p:spPr>
          <a:xfrm>
            <a:off x="3604868" y="1510284"/>
            <a:ext cx="4894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Deloitte Central Europe</a:t>
            </a:r>
            <a:endPar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4045894" y="2115940"/>
            <a:ext cx="417630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US" sz="1600" b="1" i="0" u="none" strike="noStrike" kern="1200" cap="none" spc="0" normalizeH="0" baseline="0" noProof="0" dirty="0" smtClean="0">
                <a:ln>
                  <a:noFill/>
                </a:ln>
                <a:solidFill>
                  <a:srgbClr val="86BC25"/>
                </a:solidFill>
                <a:effectLst/>
                <a:uLnTx/>
                <a:uFillTx/>
                <a:latin typeface="Verdana" panose="020B0604030504040204" pitchFamily="34" charset="0"/>
                <a:ea typeface="Verdana" panose="020B0604030504040204" pitchFamily="34" charset="0"/>
                <a:cs typeface="Verdana" panose="020B0604030504040204" pitchFamily="34" charset="0"/>
              </a:rPr>
              <a:t>18 countries </a:t>
            </a:r>
            <a:r>
              <a:rPr kumimoji="0" lang="en-US" sz="16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across Central Europe</a:t>
            </a:r>
          </a:p>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US" sz="16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More than </a:t>
            </a:r>
            <a:r>
              <a:rPr kumimoji="0" lang="en-US" sz="1600" b="1" i="0" u="none" strike="noStrike" kern="1200" cap="none" spc="0" normalizeH="0" baseline="0" noProof="0" dirty="0" smtClean="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rPr>
              <a:t>4,400 </a:t>
            </a:r>
            <a:r>
              <a:rPr kumimoji="0" lang="en-US" sz="16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employees</a:t>
            </a: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8645770" y="1510284"/>
            <a:ext cx="35309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Deloitte Latvia</a:t>
            </a:r>
            <a:endPar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8966749" y="1982077"/>
            <a:ext cx="29074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white"/>
              </a:buClr>
              <a:buSzTx/>
              <a:buFontTx/>
              <a:buNone/>
              <a:tabLst/>
              <a:defRPr/>
            </a:pPr>
            <a:r>
              <a:rPr kumimoji="0" lang="en-US" sz="14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More than </a:t>
            </a:r>
            <a:r>
              <a:rPr kumimoji="0" lang="en-US" sz="1600" b="1" i="0" u="none" strike="noStrike" kern="1200" cap="none" spc="0" normalizeH="0" baseline="0" noProof="0" dirty="0" smtClean="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lv-LV" sz="16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rPr>
              <a:t>6</a:t>
            </a:r>
            <a:r>
              <a:rPr kumimoji="0" lang="en-US" sz="1600" b="1" i="0" u="none" strike="noStrike" kern="1200" cap="none" spc="0" normalizeH="0" baseline="0" noProof="0" dirty="0" smtClean="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1400" b="0"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employees</a:t>
            </a: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4" name="Straight Connector 23"/>
          <p:cNvCxnSpPr/>
          <p:nvPr/>
        </p:nvCxnSpPr>
        <p:spPr>
          <a:xfrm>
            <a:off x="3604868" y="1510284"/>
            <a:ext cx="0" cy="39151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a:stretch>
            <a:fillRect/>
          </a:stretch>
        </p:blipFill>
        <p:spPr>
          <a:xfrm>
            <a:off x="4314498" y="3140337"/>
            <a:ext cx="3470910" cy="2617466"/>
          </a:xfrm>
          <a:prstGeom prst="rect">
            <a:avLst/>
          </a:prstGeom>
        </p:spPr>
      </p:pic>
      <p:cxnSp>
        <p:nvCxnSpPr>
          <p:cNvPr id="38" name="Straight Connector 37"/>
          <p:cNvCxnSpPr/>
          <p:nvPr/>
        </p:nvCxnSpPr>
        <p:spPr>
          <a:xfrm>
            <a:off x="8664158" y="1552050"/>
            <a:ext cx="0" cy="39151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stretch>
            <a:fillRect/>
          </a:stretch>
        </p:blipFill>
        <p:spPr>
          <a:xfrm>
            <a:off x="644450" y="5607585"/>
            <a:ext cx="2371429" cy="771429"/>
          </a:xfrm>
          <a:prstGeom prst="rect">
            <a:avLst/>
          </a:prstGeom>
        </p:spPr>
      </p:pic>
      <p:sp>
        <p:nvSpPr>
          <p:cNvPr id="61" name="Teardrop 25"/>
          <p:cNvSpPr/>
          <p:nvPr/>
        </p:nvSpPr>
        <p:spPr bwMode="gray">
          <a:xfrm rot="8100000" flipH="1">
            <a:off x="9427407" y="2803036"/>
            <a:ext cx="1080638" cy="1326802"/>
          </a:xfrm>
          <a:custGeom>
            <a:avLst/>
            <a:gdLst>
              <a:gd name="connsiteX0" fmla="*/ 0 w 1963243"/>
              <a:gd name="connsiteY0" fmla="*/ 981622 h 1963243"/>
              <a:gd name="connsiteX1" fmla="*/ 981622 w 1963243"/>
              <a:gd name="connsiteY1" fmla="*/ 0 h 1963243"/>
              <a:gd name="connsiteX2" fmla="*/ 1963243 w 1963243"/>
              <a:gd name="connsiteY2" fmla="*/ 0 h 1963243"/>
              <a:gd name="connsiteX3" fmla="*/ 1963243 w 1963243"/>
              <a:gd name="connsiteY3" fmla="*/ 981622 h 1963243"/>
              <a:gd name="connsiteX4" fmla="*/ 981621 w 1963243"/>
              <a:gd name="connsiteY4" fmla="*/ 1963244 h 1963243"/>
              <a:gd name="connsiteX5" fmla="*/ -1 w 1963243"/>
              <a:gd name="connsiteY5" fmla="*/ 981622 h 1963243"/>
              <a:gd name="connsiteX6" fmla="*/ 0 w 1963243"/>
              <a:gd name="connsiteY6" fmla="*/ 981622 h 1963243"/>
              <a:gd name="connsiteX0" fmla="*/ 1 w 1988851"/>
              <a:gd name="connsiteY0" fmla="*/ 981622 h 1963244"/>
              <a:gd name="connsiteX1" fmla="*/ 981623 w 1988851"/>
              <a:gd name="connsiteY1" fmla="*/ 0 h 1963244"/>
              <a:gd name="connsiteX2" fmla="*/ 1988851 w 1988851"/>
              <a:gd name="connsiteY2" fmla="*/ 115231 h 1963244"/>
              <a:gd name="connsiteX3" fmla="*/ 1963244 w 1988851"/>
              <a:gd name="connsiteY3" fmla="*/ 981622 h 1963244"/>
              <a:gd name="connsiteX4" fmla="*/ 981622 w 1988851"/>
              <a:gd name="connsiteY4" fmla="*/ 1963244 h 1963244"/>
              <a:gd name="connsiteX5" fmla="*/ 0 w 1988851"/>
              <a:gd name="connsiteY5" fmla="*/ 981622 h 1963244"/>
              <a:gd name="connsiteX6" fmla="*/ 1 w 1988851"/>
              <a:gd name="connsiteY6" fmla="*/ 981622 h 1963244"/>
              <a:gd name="connsiteX0" fmla="*/ 1 w 1988851"/>
              <a:gd name="connsiteY0" fmla="*/ 987436 h 1969058"/>
              <a:gd name="connsiteX1" fmla="*/ 981623 w 1988851"/>
              <a:gd name="connsiteY1" fmla="*/ 5814 h 1969058"/>
              <a:gd name="connsiteX2" fmla="*/ 1988851 w 1988851"/>
              <a:gd name="connsiteY2" fmla="*/ 121045 h 1969058"/>
              <a:gd name="connsiteX3" fmla="*/ 1963244 w 1988851"/>
              <a:gd name="connsiteY3" fmla="*/ 987436 h 1969058"/>
              <a:gd name="connsiteX4" fmla="*/ 981622 w 1988851"/>
              <a:gd name="connsiteY4" fmla="*/ 1969058 h 1969058"/>
              <a:gd name="connsiteX5" fmla="*/ 0 w 1988851"/>
              <a:gd name="connsiteY5" fmla="*/ 987436 h 1969058"/>
              <a:gd name="connsiteX6" fmla="*/ 1 w 1988851"/>
              <a:gd name="connsiteY6" fmla="*/ 987436 h 1969058"/>
              <a:gd name="connsiteX0" fmla="*/ 1 w 1974354"/>
              <a:gd name="connsiteY0" fmla="*/ 987837 h 1969459"/>
              <a:gd name="connsiteX1" fmla="*/ 981623 w 1974354"/>
              <a:gd name="connsiteY1" fmla="*/ 6215 h 1969459"/>
              <a:gd name="connsiteX2" fmla="*/ 1974354 w 1974354"/>
              <a:gd name="connsiteY2" fmla="*/ 112748 h 1969459"/>
              <a:gd name="connsiteX3" fmla="*/ 1963244 w 1974354"/>
              <a:gd name="connsiteY3" fmla="*/ 987837 h 1969459"/>
              <a:gd name="connsiteX4" fmla="*/ 981622 w 1974354"/>
              <a:gd name="connsiteY4" fmla="*/ 1969459 h 1969459"/>
              <a:gd name="connsiteX5" fmla="*/ 0 w 1974354"/>
              <a:gd name="connsiteY5" fmla="*/ 987837 h 1969459"/>
              <a:gd name="connsiteX6" fmla="*/ 1 w 1974354"/>
              <a:gd name="connsiteY6" fmla="*/ 987837 h 1969459"/>
              <a:gd name="connsiteX0" fmla="*/ 1 w 1963244"/>
              <a:gd name="connsiteY0" fmla="*/ 987565 h 1969187"/>
              <a:gd name="connsiteX1" fmla="*/ 981623 w 1963244"/>
              <a:gd name="connsiteY1" fmla="*/ 5943 h 1969187"/>
              <a:gd name="connsiteX2" fmla="*/ 1962757 w 1963244"/>
              <a:gd name="connsiteY2" fmla="*/ 118275 h 1969187"/>
              <a:gd name="connsiteX3" fmla="*/ 1963244 w 1963244"/>
              <a:gd name="connsiteY3" fmla="*/ 987565 h 1969187"/>
              <a:gd name="connsiteX4" fmla="*/ 981622 w 1963244"/>
              <a:gd name="connsiteY4" fmla="*/ 1969187 h 1969187"/>
              <a:gd name="connsiteX5" fmla="*/ 0 w 1963244"/>
              <a:gd name="connsiteY5" fmla="*/ 987565 h 1969187"/>
              <a:gd name="connsiteX6" fmla="*/ 1 w 1963244"/>
              <a:gd name="connsiteY6" fmla="*/ 987565 h 1969187"/>
              <a:gd name="connsiteX0" fmla="*/ 1 w 1963244"/>
              <a:gd name="connsiteY0" fmla="*/ 1005501 h 1987123"/>
              <a:gd name="connsiteX1" fmla="*/ 981623 w 1963244"/>
              <a:gd name="connsiteY1" fmla="*/ 23879 h 1987123"/>
              <a:gd name="connsiteX2" fmla="*/ 1924909 w 1963244"/>
              <a:gd name="connsiteY2" fmla="*/ 28973 h 1987123"/>
              <a:gd name="connsiteX3" fmla="*/ 1963244 w 1963244"/>
              <a:gd name="connsiteY3" fmla="*/ 1005501 h 1987123"/>
              <a:gd name="connsiteX4" fmla="*/ 981622 w 1963244"/>
              <a:gd name="connsiteY4" fmla="*/ 1987123 h 1987123"/>
              <a:gd name="connsiteX5" fmla="*/ 0 w 1963244"/>
              <a:gd name="connsiteY5" fmla="*/ 1005501 h 1987123"/>
              <a:gd name="connsiteX6" fmla="*/ 1 w 1963244"/>
              <a:gd name="connsiteY6" fmla="*/ 1005501 h 1987123"/>
              <a:gd name="connsiteX0" fmla="*/ 1 w 1963244"/>
              <a:gd name="connsiteY0" fmla="*/ 1018555 h 2000177"/>
              <a:gd name="connsiteX1" fmla="*/ 981623 w 1963244"/>
              <a:gd name="connsiteY1" fmla="*/ 36933 h 2000177"/>
              <a:gd name="connsiteX2" fmla="*/ 1940680 w 1963244"/>
              <a:gd name="connsiteY2" fmla="*/ 19949 h 2000177"/>
              <a:gd name="connsiteX3" fmla="*/ 1963244 w 1963244"/>
              <a:gd name="connsiteY3" fmla="*/ 1018555 h 2000177"/>
              <a:gd name="connsiteX4" fmla="*/ 981622 w 1963244"/>
              <a:gd name="connsiteY4" fmla="*/ 2000177 h 2000177"/>
              <a:gd name="connsiteX5" fmla="*/ 0 w 1963244"/>
              <a:gd name="connsiteY5" fmla="*/ 1018555 h 2000177"/>
              <a:gd name="connsiteX6" fmla="*/ 1 w 1963244"/>
              <a:gd name="connsiteY6" fmla="*/ 1018555 h 2000177"/>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44" h="2093979">
                <a:moveTo>
                  <a:pt x="1" y="1112357"/>
                </a:moveTo>
                <a:cubicBezTo>
                  <a:pt x="1" y="570222"/>
                  <a:pt x="439488" y="130735"/>
                  <a:pt x="981623" y="130735"/>
                </a:cubicBezTo>
                <a:cubicBezTo>
                  <a:pt x="1310964" y="98726"/>
                  <a:pt x="1603802" y="154382"/>
                  <a:pt x="1942160" y="0"/>
                </a:cubicBezTo>
                <a:cubicBezTo>
                  <a:pt x="1831091" y="454143"/>
                  <a:pt x="1963244" y="785150"/>
                  <a:pt x="1963244" y="1112357"/>
                </a:cubicBezTo>
                <a:cubicBezTo>
                  <a:pt x="1963244" y="1654492"/>
                  <a:pt x="1523757" y="2093979"/>
                  <a:pt x="981622" y="2093979"/>
                </a:cubicBezTo>
                <a:cubicBezTo>
                  <a:pt x="439487" y="2093979"/>
                  <a:pt x="0" y="1654492"/>
                  <a:pt x="0" y="1112357"/>
                </a:cubicBezTo>
                <a:lnTo>
                  <a:pt x="1" y="1112357"/>
                </a:lnTo>
                <a:close/>
              </a:path>
            </a:pathLst>
          </a:custGeom>
          <a:solidFill>
            <a:schemeClr val="accent3"/>
          </a:solidFill>
          <a:ln w="63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62" name="Teardrop 1"/>
          <p:cNvSpPr/>
          <p:nvPr/>
        </p:nvSpPr>
        <p:spPr bwMode="gray">
          <a:xfrm rot="13500000">
            <a:off x="10328137" y="3527390"/>
            <a:ext cx="1257681" cy="1205264"/>
          </a:xfrm>
          <a:custGeom>
            <a:avLst/>
            <a:gdLst>
              <a:gd name="connsiteX0" fmla="*/ 0 w 1719980"/>
              <a:gd name="connsiteY0" fmla="*/ 859990 h 1719980"/>
              <a:gd name="connsiteX1" fmla="*/ 859990 w 1719980"/>
              <a:gd name="connsiteY1" fmla="*/ 0 h 1719980"/>
              <a:gd name="connsiteX2" fmla="*/ 1719980 w 1719980"/>
              <a:gd name="connsiteY2" fmla="*/ 0 h 1719980"/>
              <a:gd name="connsiteX3" fmla="*/ 1719980 w 1719980"/>
              <a:gd name="connsiteY3" fmla="*/ 859990 h 1719980"/>
              <a:gd name="connsiteX4" fmla="*/ 859990 w 1719980"/>
              <a:gd name="connsiteY4" fmla="*/ 1719980 h 1719980"/>
              <a:gd name="connsiteX5" fmla="*/ 0 w 1719980"/>
              <a:gd name="connsiteY5" fmla="*/ 859990 h 1719980"/>
              <a:gd name="connsiteX0" fmla="*/ 0 w 1719980"/>
              <a:gd name="connsiteY0" fmla="*/ 859990 h 1719980"/>
              <a:gd name="connsiteX1" fmla="*/ 859990 w 1719980"/>
              <a:gd name="connsiteY1" fmla="*/ 0 h 1719980"/>
              <a:gd name="connsiteX2" fmla="*/ 1719980 w 1719980"/>
              <a:gd name="connsiteY2" fmla="*/ 0 h 1719980"/>
              <a:gd name="connsiteX3" fmla="*/ 1719980 w 1719980"/>
              <a:gd name="connsiteY3" fmla="*/ 859990 h 1719980"/>
              <a:gd name="connsiteX4" fmla="*/ 859990 w 1719980"/>
              <a:gd name="connsiteY4" fmla="*/ 1719980 h 1719980"/>
              <a:gd name="connsiteX5" fmla="*/ 0 w 1719980"/>
              <a:gd name="connsiteY5" fmla="*/ 859990 h 1719980"/>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719" h="1811917">
                <a:moveTo>
                  <a:pt x="0" y="951927"/>
                </a:moveTo>
                <a:cubicBezTo>
                  <a:pt x="0" y="476968"/>
                  <a:pt x="388899" y="119011"/>
                  <a:pt x="859990" y="91937"/>
                </a:cubicBezTo>
                <a:cubicBezTo>
                  <a:pt x="1203566" y="61291"/>
                  <a:pt x="1445356" y="93032"/>
                  <a:pt x="1890719" y="0"/>
                </a:cubicBezTo>
                <a:cubicBezTo>
                  <a:pt x="1673060" y="312270"/>
                  <a:pt x="1719980" y="665264"/>
                  <a:pt x="1719980" y="951927"/>
                </a:cubicBezTo>
                <a:cubicBezTo>
                  <a:pt x="1719980" y="1426886"/>
                  <a:pt x="1334949" y="1811917"/>
                  <a:pt x="859990" y="1811917"/>
                </a:cubicBezTo>
                <a:cubicBezTo>
                  <a:pt x="385031" y="1811917"/>
                  <a:pt x="0" y="1426886"/>
                  <a:pt x="0" y="951927"/>
                </a:cubicBezTo>
                <a:close/>
              </a:path>
            </a:pathLst>
          </a:custGeom>
          <a:solidFill>
            <a:schemeClr val="accent6"/>
          </a:solidFill>
          <a:ln w="63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63" name="Teardrop 25"/>
          <p:cNvSpPr/>
          <p:nvPr/>
        </p:nvSpPr>
        <p:spPr bwMode="gray">
          <a:xfrm rot="8100000" flipH="1">
            <a:off x="9126786" y="3921678"/>
            <a:ext cx="1252439" cy="1376230"/>
          </a:xfrm>
          <a:custGeom>
            <a:avLst/>
            <a:gdLst>
              <a:gd name="connsiteX0" fmla="*/ 0 w 1963243"/>
              <a:gd name="connsiteY0" fmla="*/ 981622 h 1963243"/>
              <a:gd name="connsiteX1" fmla="*/ 981622 w 1963243"/>
              <a:gd name="connsiteY1" fmla="*/ 0 h 1963243"/>
              <a:gd name="connsiteX2" fmla="*/ 1963243 w 1963243"/>
              <a:gd name="connsiteY2" fmla="*/ 0 h 1963243"/>
              <a:gd name="connsiteX3" fmla="*/ 1963243 w 1963243"/>
              <a:gd name="connsiteY3" fmla="*/ 981622 h 1963243"/>
              <a:gd name="connsiteX4" fmla="*/ 981621 w 1963243"/>
              <a:gd name="connsiteY4" fmla="*/ 1963244 h 1963243"/>
              <a:gd name="connsiteX5" fmla="*/ -1 w 1963243"/>
              <a:gd name="connsiteY5" fmla="*/ 981622 h 1963243"/>
              <a:gd name="connsiteX6" fmla="*/ 0 w 1963243"/>
              <a:gd name="connsiteY6" fmla="*/ 981622 h 1963243"/>
              <a:gd name="connsiteX0" fmla="*/ 1 w 1988851"/>
              <a:gd name="connsiteY0" fmla="*/ 981622 h 1963244"/>
              <a:gd name="connsiteX1" fmla="*/ 981623 w 1988851"/>
              <a:gd name="connsiteY1" fmla="*/ 0 h 1963244"/>
              <a:gd name="connsiteX2" fmla="*/ 1988851 w 1988851"/>
              <a:gd name="connsiteY2" fmla="*/ 115231 h 1963244"/>
              <a:gd name="connsiteX3" fmla="*/ 1963244 w 1988851"/>
              <a:gd name="connsiteY3" fmla="*/ 981622 h 1963244"/>
              <a:gd name="connsiteX4" fmla="*/ 981622 w 1988851"/>
              <a:gd name="connsiteY4" fmla="*/ 1963244 h 1963244"/>
              <a:gd name="connsiteX5" fmla="*/ 0 w 1988851"/>
              <a:gd name="connsiteY5" fmla="*/ 981622 h 1963244"/>
              <a:gd name="connsiteX6" fmla="*/ 1 w 1988851"/>
              <a:gd name="connsiteY6" fmla="*/ 981622 h 1963244"/>
              <a:gd name="connsiteX0" fmla="*/ 1 w 1988851"/>
              <a:gd name="connsiteY0" fmla="*/ 987436 h 1969058"/>
              <a:gd name="connsiteX1" fmla="*/ 981623 w 1988851"/>
              <a:gd name="connsiteY1" fmla="*/ 5814 h 1969058"/>
              <a:gd name="connsiteX2" fmla="*/ 1988851 w 1988851"/>
              <a:gd name="connsiteY2" fmla="*/ 121045 h 1969058"/>
              <a:gd name="connsiteX3" fmla="*/ 1963244 w 1988851"/>
              <a:gd name="connsiteY3" fmla="*/ 987436 h 1969058"/>
              <a:gd name="connsiteX4" fmla="*/ 981622 w 1988851"/>
              <a:gd name="connsiteY4" fmla="*/ 1969058 h 1969058"/>
              <a:gd name="connsiteX5" fmla="*/ 0 w 1988851"/>
              <a:gd name="connsiteY5" fmla="*/ 987436 h 1969058"/>
              <a:gd name="connsiteX6" fmla="*/ 1 w 1988851"/>
              <a:gd name="connsiteY6" fmla="*/ 987436 h 1969058"/>
              <a:gd name="connsiteX0" fmla="*/ 1 w 1974354"/>
              <a:gd name="connsiteY0" fmla="*/ 987837 h 1969459"/>
              <a:gd name="connsiteX1" fmla="*/ 981623 w 1974354"/>
              <a:gd name="connsiteY1" fmla="*/ 6215 h 1969459"/>
              <a:gd name="connsiteX2" fmla="*/ 1974354 w 1974354"/>
              <a:gd name="connsiteY2" fmla="*/ 112748 h 1969459"/>
              <a:gd name="connsiteX3" fmla="*/ 1963244 w 1974354"/>
              <a:gd name="connsiteY3" fmla="*/ 987837 h 1969459"/>
              <a:gd name="connsiteX4" fmla="*/ 981622 w 1974354"/>
              <a:gd name="connsiteY4" fmla="*/ 1969459 h 1969459"/>
              <a:gd name="connsiteX5" fmla="*/ 0 w 1974354"/>
              <a:gd name="connsiteY5" fmla="*/ 987837 h 1969459"/>
              <a:gd name="connsiteX6" fmla="*/ 1 w 1974354"/>
              <a:gd name="connsiteY6" fmla="*/ 987837 h 1969459"/>
              <a:gd name="connsiteX0" fmla="*/ 1 w 1963244"/>
              <a:gd name="connsiteY0" fmla="*/ 987565 h 1969187"/>
              <a:gd name="connsiteX1" fmla="*/ 981623 w 1963244"/>
              <a:gd name="connsiteY1" fmla="*/ 5943 h 1969187"/>
              <a:gd name="connsiteX2" fmla="*/ 1962757 w 1963244"/>
              <a:gd name="connsiteY2" fmla="*/ 118275 h 1969187"/>
              <a:gd name="connsiteX3" fmla="*/ 1963244 w 1963244"/>
              <a:gd name="connsiteY3" fmla="*/ 987565 h 1969187"/>
              <a:gd name="connsiteX4" fmla="*/ 981622 w 1963244"/>
              <a:gd name="connsiteY4" fmla="*/ 1969187 h 1969187"/>
              <a:gd name="connsiteX5" fmla="*/ 0 w 1963244"/>
              <a:gd name="connsiteY5" fmla="*/ 987565 h 1969187"/>
              <a:gd name="connsiteX6" fmla="*/ 1 w 1963244"/>
              <a:gd name="connsiteY6" fmla="*/ 987565 h 1969187"/>
              <a:gd name="connsiteX0" fmla="*/ 1 w 2021426"/>
              <a:gd name="connsiteY0" fmla="*/ 986920 h 1968542"/>
              <a:gd name="connsiteX1" fmla="*/ 981623 w 2021426"/>
              <a:gd name="connsiteY1" fmla="*/ 5298 h 1968542"/>
              <a:gd name="connsiteX2" fmla="*/ 2021426 w 2021426"/>
              <a:gd name="connsiteY2" fmla="*/ 133631 h 1968542"/>
              <a:gd name="connsiteX3" fmla="*/ 1963244 w 2021426"/>
              <a:gd name="connsiteY3" fmla="*/ 986920 h 1968542"/>
              <a:gd name="connsiteX4" fmla="*/ 981622 w 2021426"/>
              <a:gd name="connsiteY4" fmla="*/ 1968542 h 1968542"/>
              <a:gd name="connsiteX5" fmla="*/ 0 w 2021426"/>
              <a:gd name="connsiteY5" fmla="*/ 986920 h 1968542"/>
              <a:gd name="connsiteX6" fmla="*/ 1 w 2021426"/>
              <a:gd name="connsiteY6" fmla="*/ 986920 h 1968542"/>
              <a:gd name="connsiteX0" fmla="*/ 1 w 2021426"/>
              <a:gd name="connsiteY0" fmla="*/ 986920 h 1968542"/>
              <a:gd name="connsiteX1" fmla="*/ 981623 w 2021426"/>
              <a:gd name="connsiteY1" fmla="*/ 5298 h 1968542"/>
              <a:gd name="connsiteX2" fmla="*/ 2021426 w 2021426"/>
              <a:gd name="connsiteY2" fmla="*/ 133631 h 1968542"/>
              <a:gd name="connsiteX3" fmla="*/ 1963244 w 2021426"/>
              <a:gd name="connsiteY3" fmla="*/ 986920 h 1968542"/>
              <a:gd name="connsiteX4" fmla="*/ 981622 w 2021426"/>
              <a:gd name="connsiteY4" fmla="*/ 1968542 h 1968542"/>
              <a:gd name="connsiteX5" fmla="*/ 0 w 2021426"/>
              <a:gd name="connsiteY5" fmla="*/ 986920 h 1968542"/>
              <a:gd name="connsiteX6" fmla="*/ 1 w 2021426"/>
              <a:gd name="connsiteY6" fmla="*/ 986920 h 196854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2000056 w 2133930"/>
              <a:gd name="connsiteY3" fmla="*/ 944688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2000056 w 2133930"/>
              <a:gd name="connsiteY3" fmla="*/ 944688 h 1973642"/>
              <a:gd name="connsiteX4" fmla="*/ 981622 w 2133930"/>
              <a:gd name="connsiteY4" fmla="*/ 1973642 h 1973642"/>
              <a:gd name="connsiteX5" fmla="*/ 0 w 2133930"/>
              <a:gd name="connsiteY5" fmla="*/ 992020 h 1973642"/>
              <a:gd name="connsiteX6" fmla="*/ 1 w 2133930"/>
              <a:gd name="connsiteY6" fmla="*/ 992020 h 19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930" h="1973642">
                <a:moveTo>
                  <a:pt x="1" y="992020"/>
                </a:moveTo>
                <a:cubicBezTo>
                  <a:pt x="1" y="449885"/>
                  <a:pt x="439488" y="10398"/>
                  <a:pt x="981623" y="10398"/>
                </a:cubicBezTo>
                <a:cubicBezTo>
                  <a:pt x="1310964" y="-21611"/>
                  <a:pt x="1798187" y="27001"/>
                  <a:pt x="2133930" y="65411"/>
                </a:cubicBezTo>
                <a:cubicBezTo>
                  <a:pt x="1969313" y="292018"/>
                  <a:pt x="2015416" y="673803"/>
                  <a:pt x="2000056" y="944688"/>
                </a:cubicBezTo>
                <a:cubicBezTo>
                  <a:pt x="2000056" y="1486823"/>
                  <a:pt x="1523757" y="1973642"/>
                  <a:pt x="981622" y="1973642"/>
                </a:cubicBezTo>
                <a:cubicBezTo>
                  <a:pt x="439487" y="1973642"/>
                  <a:pt x="0" y="1534155"/>
                  <a:pt x="0" y="992020"/>
                </a:cubicBezTo>
                <a:lnTo>
                  <a:pt x="1" y="992020"/>
                </a:lnTo>
                <a:close/>
              </a:path>
            </a:pathLst>
          </a:custGeom>
          <a:solidFill>
            <a:schemeClr val="accent1"/>
          </a:solidFill>
          <a:ln w="63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64" name="Oval 2"/>
          <p:cNvSpPr/>
          <p:nvPr/>
        </p:nvSpPr>
        <p:spPr bwMode="gray">
          <a:xfrm>
            <a:off x="10342991" y="2476432"/>
            <a:ext cx="1291790" cy="1075229"/>
          </a:xfrm>
          <a:custGeom>
            <a:avLst/>
            <a:gdLst/>
            <a:ahLst/>
            <a:cxnLst/>
            <a:rect l="l" t="t" r="r" b="b"/>
            <a:pathLst>
              <a:path w="1991762" h="1729212">
                <a:moveTo>
                  <a:pt x="1127156" y="0"/>
                </a:moveTo>
                <a:cubicBezTo>
                  <a:pt x="1604665" y="0"/>
                  <a:pt x="1991762" y="387097"/>
                  <a:pt x="1991762" y="864606"/>
                </a:cubicBezTo>
                <a:cubicBezTo>
                  <a:pt x="1991762" y="1342115"/>
                  <a:pt x="1604665" y="1729212"/>
                  <a:pt x="1127156" y="1729212"/>
                </a:cubicBezTo>
                <a:cubicBezTo>
                  <a:pt x="854437" y="1729212"/>
                  <a:pt x="611209" y="1602946"/>
                  <a:pt x="455780" y="1403245"/>
                </a:cubicBezTo>
                <a:cubicBezTo>
                  <a:pt x="297421" y="1231998"/>
                  <a:pt x="164430" y="1008390"/>
                  <a:pt x="0" y="851026"/>
                </a:cubicBezTo>
                <a:cubicBezTo>
                  <a:pt x="222938" y="845780"/>
                  <a:pt x="235708" y="758685"/>
                  <a:pt x="293792" y="637170"/>
                </a:cubicBezTo>
                <a:cubicBezTo>
                  <a:pt x="392780" y="269872"/>
                  <a:pt x="728452" y="0"/>
                  <a:pt x="1127156" y="0"/>
                </a:cubicBezTo>
                <a:close/>
              </a:path>
            </a:pathLst>
          </a:custGeom>
          <a:solidFill>
            <a:schemeClr val="accent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79" name="Teardrop 25"/>
          <p:cNvSpPr/>
          <p:nvPr/>
        </p:nvSpPr>
        <p:spPr bwMode="gray">
          <a:xfrm rot="18586929" flipH="1">
            <a:off x="10458430" y="4597487"/>
            <a:ext cx="1061564" cy="1419236"/>
          </a:xfrm>
          <a:custGeom>
            <a:avLst/>
            <a:gdLst>
              <a:gd name="connsiteX0" fmla="*/ 0 w 1963243"/>
              <a:gd name="connsiteY0" fmla="*/ 981622 h 1963243"/>
              <a:gd name="connsiteX1" fmla="*/ 981622 w 1963243"/>
              <a:gd name="connsiteY1" fmla="*/ 0 h 1963243"/>
              <a:gd name="connsiteX2" fmla="*/ 1963243 w 1963243"/>
              <a:gd name="connsiteY2" fmla="*/ 0 h 1963243"/>
              <a:gd name="connsiteX3" fmla="*/ 1963243 w 1963243"/>
              <a:gd name="connsiteY3" fmla="*/ 981622 h 1963243"/>
              <a:gd name="connsiteX4" fmla="*/ 981621 w 1963243"/>
              <a:gd name="connsiteY4" fmla="*/ 1963244 h 1963243"/>
              <a:gd name="connsiteX5" fmla="*/ -1 w 1963243"/>
              <a:gd name="connsiteY5" fmla="*/ 981622 h 1963243"/>
              <a:gd name="connsiteX6" fmla="*/ 0 w 1963243"/>
              <a:gd name="connsiteY6" fmla="*/ 981622 h 1963243"/>
              <a:gd name="connsiteX0" fmla="*/ 1 w 1988851"/>
              <a:gd name="connsiteY0" fmla="*/ 981622 h 1963244"/>
              <a:gd name="connsiteX1" fmla="*/ 981623 w 1988851"/>
              <a:gd name="connsiteY1" fmla="*/ 0 h 1963244"/>
              <a:gd name="connsiteX2" fmla="*/ 1988851 w 1988851"/>
              <a:gd name="connsiteY2" fmla="*/ 115231 h 1963244"/>
              <a:gd name="connsiteX3" fmla="*/ 1963244 w 1988851"/>
              <a:gd name="connsiteY3" fmla="*/ 981622 h 1963244"/>
              <a:gd name="connsiteX4" fmla="*/ 981622 w 1988851"/>
              <a:gd name="connsiteY4" fmla="*/ 1963244 h 1963244"/>
              <a:gd name="connsiteX5" fmla="*/ 0 w 1988851"/>
              <a:gd name="connsiteY5" fmla="*/ 981622 h 1963244"/>
              <a:gd name="connsiteX6" fmla="*/ 1 w 1988851"/>
              <a:gd name="connsiteY6" fmla="*/ 981622 h 1963244"/>
              <a:gd name="connsiteX0" fmla="*/ 1 w 1988851"/>
              <a:gd name="connsiteY0" fmla="*/ 987436 h 1969058"/>
              <a:gd name="connsiteX1" fmla="*/ 981623 w 1988851"/>
              <a:gd name="connsiteY1" fmla="*/ 5814 h 1969058"/>
              <a:gd name="connsiteX2" fmla="*/ 1988851 w 1988851"/>
              <a:gd name="connsiteY2" fmla="*/ 121045 h 1969058"/>
              <a:gd name="connsiteX3" fmla="*/ 1963244 w 1988851"/>
              <a:gd name="connsiteY3" fmla="*/ 987436 h 1969058"/>
              <a:gd name="connsiteX4" fmla="*/ 981622 w 1988851"/>
              <a:gd name="connsiteY4" fmla="*/ 1969058 h 1969058"/>
              <a:gd name="connsiteX5" fmla="*/ 0 w 1988851"/>
              <a:gd name="connsiteY5" fmla="*/ 987436 h 1969058"/>
              <a:gd name="connsiteX6" fmla="*/ 1 w 1988851"/>
              <a:gd name="connsiteY6" fmla="*/ 987436 h 1969058"/>
              <a:gd name="connsiteX0" fmla="*/ 1 w 1974354"/>
              <a:gd name="connsiteY0" fmla="*/ 987837 h 1969459"/>
              <a:gd name="connsiteX1" fmla="*/ 981623 w 1974354"/>
              <a:gd name="connsiteY1" fmla="*/ 6215 h 1969459"/>
              <a:gd name="connsiteX2" fmla="*/ 1974354 w 1974354"/>
              <a:gd name="connsiteY2" fmla="*/ 112748 h 1969459"/>
              <a:gd name="connsiteX3" fmla="*/ 1963244 w 1974354"/>
              <a:gd name="connsiteY3" fmla="*/ 987837 h 1969459"/>
              <a:gd name="connsiteX4" fmla="*/ 981622 w 1974354"/>
              <a:gd name="connsiteY4" fmla="*/ 1969459 h 1969459"/>
              <a:gd name="connsiteX5" fmla="*/ 0 w 1974354"/>
              <a:gd name="connsiteY5" fmla="*/ 987837 h 1969459"/>
              <a:gd name="connsiteX6" fmla="*/ 1 w 1974354"/>
              <a:gd name="connsiteY6" fmla="*/ 987837 h 1969459"/>
              <a:gd name="connsiteX0" fmla="*/ 1 w 1963244"/>
              <a:gd name="connsiteY0" fmla="*/ 987565 h 1969187"/>
              <a:gd name="connsiteX1" fmla="*/ 981623 w 1963244"/>
              <a:gd name="connsiteY1" fmla="*/ 5943 h 1969187"/>
              <a:gd name="connsiteX2" fmla="*/ 1962757 w 1963244"/>
              <a:gd name="connsiteY2" fmla="*/ 118275 h 1969187"/>
              <a:gd name="connsiteX3" fmla="*/ 1963244 w 1963244"/>
              <a:gd name="connsiteY3" fmla="*/ 987565 h 1969187"/>
              <a:gd name="connsiteX4" fmla="*/ 981622 w 1963244"/>
              <a:gd name="connsiteY4" fmla="*/ 1969187 h 1969187"/>
              <a:gd name="connsiteX5" fmla="*/ 0 w 1963244"/>
              <a:gd name="connsiteY5" fmla="*/ 987565 h 1969187"/>
              <a:gd name="connsiteX6" fmla="*/ 1 w 1963244"/>
              <a:gd name="connsiteY6" fmla="*/ 987565 h 1969187"/>
              <a:gd name="connsiteX0" fmla="*/ 1 w 1963244"/>
              <a:gd name="connsiteY0" fmla="*/ 1005501 h 1987123"/>
              <a:gd name="connsiteX1" fmla="*/ 981623 w 1963244"/>
              <a:gd name="connsiteY1" fmla="*/ 23879 h 1987123"/>
              <a:gd name="connsiteX2" fmla="*/ 1924909 w 1963244"/>
              <a:gd name="connsiteY2" fmla="*/ 28973 h 1987123"/>
              <a:gd name="connsiteX3" fmla="*/ 1963244 w 1963244"/>
              <a:gd name="connsiteY3" fmla="*/ 1005501 h 1987123"/>
              <a:gd name="connsiteX4" fmla="*/ 981622 w 1963244"/>
              <a:gd name="connsiteY4" fmla="*/ 1987123 h 1987123"/>
              <a:gd name="connsiteX5" fmla="*/ 0 w 1963244"/>
              <a:gd name="connsiteY5" fmla="*/ 1005501 h 1987123"/>
              <a:gd name="connsiteX6" fmla="*/ 1 w 1963244"/>
              <a:gd name="connsiteY6" fmla="*/ 1005501 h 1987123"/>
              <a:gd name="connsiteX0" fmla="*/ 1 w 1963244"/>
              <a:gd name="connsiteY0" fmla="*/ 1018555 h 2000177"/>
              <a:gd name="connsiteX1" fmla="*/ 981623 w 1963244"/>
              <a:gd name="connsiteY1" fmla="*/ 36933 h 2000177"/>
              <a:gd name="connsiteX2" fmla="*/ 1940680 w 1963244"/>
              <a:gd name="connsiteY2" fmla="*/ 19949 h 2000177"/>
              <a:gd name="connsiteX3" fmla="*/ 1963244 w 1963244"/>
              <a:gd name="connsiteY3" fmla="*/ 1018555 h 2000177"/>
              <a:gd name="connsiteX4" fmla="*/ 981622 w 1963244"/>
              <a:gd name="connsiteY4" fmla="*/ 2000177 h 2000177"/>
              <a:gd name="connsiteX5" fmla="*/ 0 w 1963244"/>
              <a:gd name="connsiteY5" fmla="*/ 1018555 h 2000177"/>
              <a:gd name="connsiteX6" fmla="*/ 1 w 1963244"/>
              <a:gd name="connsiteY6" fmla="*/ 1018555 h 2000177"/>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44" h="2093979">
                <a:moveTo>
                  <a:pt x="1" y="1112357"/>
                </a:moveTo>
                <a:cubicBezTo>
                  <a:pt x="1" y="570222"/>
                  <a:pt x="439488" y="130735"/>
                  <a:pt x="981623" y="130735"/>
                </a:cubicBezTo>
                <a:cubicBezTo>
                  <a:pt x="1310964" y="98726"/>
                  <a:pt x="1603802" y="154382"/>
                  <a:pt x="1942160" y="0"/>
                </a:cubicBezTo>
                <a:cubicBezTo>
                  <a:pt x="1831091" y="454143"/>
                  <a:pt x="1963244" y="785150"/>
                  <a:pt x="1963244" y="1112357"/>
                </a:cubicBezTo>
                <a:cubicBezTo>
                  <a:pt x="1963244" y="1654492"/>
                  <a:pt x="1523757" y="2093979"/>
                  <a:pt x="981622" y="2093979"/>
                </a:cubicBezTo>
                <a:cubicBezTo>
                  <a:pt x="439487" y="2093979"/>
                  <a:pt x="0" y="1654492"/>
                  <a:pt x="0" y="1112357"/>
                </a:cubicBezTo>
                <a:lnTo>
                  <a:pt x="1" y="1112357"/>
                </a:lnTo>
                <a:close/>
              </a:path>
            </a:pathLst>
          </a:custGeom>
          <a:solidFill>
            <a:schemeClr val="bg1">
              <a:lumMod val="85000"/>
            </a:schemeClr>
          </a:solidFill>
          <a:ln w="63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Verdana"/>
              <a:ea typeface="+mn-ea"/>
              <a:cs typeface="+mn-cs"/>
            </a:endParaRPr>
          </a:p>
        </p:txBody>
      </p:sp>
      <p:sp>
        <p:nvSpPr>
          <p:cNvPr id="31" name="Rectangle 30"/>
          <p:cNvSpPr/>
          <p:nvPr/>
        </p:nvSpPr>
        <p:spPr>
          <a:xfrm>
            <a:off x="9458686" y="3208442"/>
            <a:ext cx="9509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Audit</a:t>
            </a: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33" name="Rectangle 32"/>
          <p:cNvSpPr/>
          <p:nvPr/>
        </p:nvSpPr>
        <p:spPr>
          <a:xfrm>
            <a:off x="10478320" y="5107050"/>
            <a:ext cx="95731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Legal</a:t>
            </a:r>
            <a:endParaRPr kumimoji="0" lang="en-US" sz="2000" b="0" i="0" u="none" strike="noStrike" kern="1200" cap="none" spc="0" normalizeH="0" baseline="0" noProof="0" dirty="0">
              <a:ln>
                <a:noFill/>
              </a:ln>
              <a:solidFill>
                <a:prstClr val="black"/>
              </a:solidFill>
              <a:effectLst/>
              <a:uLnTx/>
              <a:uFillTx/>
              <a:latin typeface="Verdana"/>
              <a:ea typeface="+mn-ea"/>
              <a:cs typeface="+mn-cs"/>
            </a:endParaRPr>
          </a:p>
        </p:txBody>
      </p:sp>
      <p:sp>
        <p:nvSpPr>
          <p:cNvPr id="32" name="Rectangle 31"/>
          <p:cNvSpPr/>
          <p:nvPr/>
        </p:nvSpPr>
        <p:spPr>
          <a:xfrm>
            <a:off x="9116146" y="4453763"/>
            <a:ext cx="1441421"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Advisory</a:t>
            </a:r>
            <a:endPar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p:cNvSpPr/>
          <p:nvPr/>
        </p:nvSpPr>
        <p:spPr>
          <a:xfrm>
            <a:off x="10666384" y="2822556"/>
            <a:ext cx="70243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Tax</a:t>
            </a:r>
            <a:endParaRPr kumimoji="0" lang="en-US" sz="2000" b="0" i="0" u="none" strike="noStrike" kern="1200" cap="none" spc="0" normalizeH="0" baseline="0" noProof="0" dirty="0">
              <a:ln>
                <a:noFill/>
              </a:ln>
              <a:solidFill>
                <a:prstClr val="black"/>
              </a:solidFill>
              <a:effectLst/>
              <a:uLnTx/>
              <a:uFillTx/>
              <a:latin typeface="Verdana"/>
              <a:ea typeface="+mn-ea"/>
              <a:cs typeface="+mn-cs"/>
            </a:endParaRPr>
          </a:p>
        </p:txBody>
      </p:sp>
      <p:sp>
        <p:nvSpPr>
          <p:cNvPr id="80" name="Rectangle 79"/>
          <p:cNvSpPr/>
          <p:nvPr/>
        </p:nvSpPr>
        <p:spPr>
          <a:xfrm>
            <a:off x="10589687" y="3980656"/>
            <a:ext cx="76655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AIM</a:t>
            </a:r>
            <a:endParaRPr kumimoji="0" lang="en-US" sz="20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143789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P spid="14" grpId="0"/>
      <p:bldP spid="16" grpId="0"/>
      <p:bldP spid="61" grpId="0" animBg="1"/>
      <p:bldP spid="62" grpId="0" animBg="1"/>
      <p:bldP spid="63" grpId="0" animBg="1"/>
      <p:bldP spid="64" grpId="0" animBg="1"/>
      <p:bldP spid="79" grpId="0" animBg="1"/>
      <p:bldP spid="31" grpId="0"/>
      <p:bldP spid="33" grpId="0"/>
      <p:bldP spid="32" grpId="0"/>
      <p:bldP spid="34"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623919" y="1925235"/>
            <a:ext cx="2422163" cy="1283598"/>
            <a:chOff x="132718" y="3650158"/>
            <a:chExt cx="1823018" cy="1283598"/>
          </a:xfrm>
        </p:grpSpPr>
        <p:sp>
          <p:nvSpPr>
            <p:cNvPr id="5" name="TextBox 4"/>
            <p:cNvSpPr txBox="1"/>
            <p:nvPr/>
          </p:nvSpPr>
          <p:spPr>
            <a:xfrm>
              <a:off x="306824" y="3650158"/>
              <a:ext cx="139148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3600" b="1" i="0" u="none" strike="noStrike" kern="1200" cap="none" spc="0" normalizeH="0" baseline="0" noProof="0" dirty="0" smtClean="0">
                  <a:ln>
                    <a:noFill/>
                  </a:ln>
                  <a:solidFill>
                    <a:srgbClr val="86BC25"/>
                  </a:solidFill>
                  <a:effectLst/>
                  <a:uLnTx/>
                  <a:uFillTx/>
                  <a:latin typeface="Verdana"/>
                  <a:ea typeface="+mn-ea"/>
                  <a:cs typeface="+mn-cs"/>
                </a:rPr>
                <a:t>160</a:t>
              </a:r>
            </a:p>
          </p:txBody>
        </p:sp>
        <p:sp>
          <p:nvSpPr>
            <p:cNvPr id="6" name="TextBox 5"/>
            <p:cNvSpPr txBox="1"/>
            <p:nvPr/>
          </p:nvSpPr>
          <p:spPr>
            <a:xfrm>
              <a:off x="132718" y="4102759"/>
              <a:ext cx="1823018"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800" b="1" i="0" u="none" strike="noStrike" kern="1200" cap="none" spc="0" normalizeH="0" baseline="0" noProof="0" dirty="0" smtClean="0">
                  <a:ln>
                    <a:noFill/>
                  </a:ln>
                  <a:solidFill>
                    <a:prstClr val="white"/>
                  </a:solidFill>
                  <a:effectLst/>
                  <a:uLnTx/>
                  <a:uFillTx/>
                  <a:latin typeface="Verdana"/>
                  <a:ea typeface="+mn-ea"/>
                  <a:cs typeface="+mn-cs"/>
                </a:rPr>
                <a:t>Employees in 5 departments in Latvia</a:t>
              </a:r>
            </a:p>
          </p:txBody>
        </p:sp>
      </p:grpSp>
      <p:sp>
        <p:nvSpPr>
          <p:cNvPr id="7" name="Rectangle 6"/>
          <p:cNvSpPr/>
          <p:nvPr/>
        </p:nvSpPr>
        <p:spPr>
          <a:xfrm>
            <a:off x="420029" y="4323617"/>
            <a:ext cx="2922859" cy="15081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6BC25"/>
                </a:solidFill>
                <a:effectLst/>
                <a:uLnTx/>
                <a:uFillTx/>
                <a:latin typeface="Verdana"/>
                <a:ea typeface="+mn-ea"/>
                <a:cs typeface="+mn-cs"/>
              </a:rPr>
              <a:t>AIM </a:t>
            </a:r>
            <a:endParaRPr kumimoji="0" lang="en-US" sz="2000" b="0" i="0" u="none" strike="noStrike" kern="1200" cap="none" spc="0" normalizeH="0" baseline="0" noProof="0" dirty="0" smtClean="0">
              <a:ln>
                <a:noFill/>
              </a:ln>
              <a:solidFill>
                <a:prstClr val="black"/>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Analytics &amp; Information Management, offering Artificial Intelligence and Big Data solutions</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8" name="Rectangle 7"/>
          <p:cNvSpPr/>
          <p:nvPr/>
        </p:nvSpPr>
        <p:spPr>
          <a:xfrm>
            <a:off x="3963133" y="1567710"/>
            <a:ext cx="3078691" cy="23391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6BC25"/>
                </a:solidFill>
                <a:effectLst/>
                <a:uLnTx/>
                <a:uFillTx/>
                <a:latin typeface="Verdana"/>
                <a:ea typeface="+mn-ea"/>
                <a:cs typeface="+mn-cs"/>
              </a:rPr>
              <a:t>Advisory</a:t>
            </a:r>
            <a:endParaRPr kumimoji="0" lang="en-US" sz="2000" b="0" i="0" u="none" strike="noStrike" kern="1200" cap="none" spc="0" normalizeH="0" baseline="0" noProof="0" dirty="0" smtClean="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Consulting, Financial </a:t>
            </a:r>
            <a:r>
              <a:rPr kumimoji="0" lang="en-US" sz="1800" b="0" i="0" u="none" strike="noStrike" kern="1200" cap="none" spc="0" normalizeH="0" baseline="0" noProof="0" dirty="0">
                <a:ln>
                  <a:noFill/>
                </a:ln>
                <a:solidFill>
                  <a:prstClr val="white"/>
                </a:solidFill>
                <a:effectLst/>
                <a:uLnTx/>
                <a:uFillTx/>
                <a:latin typeface="Verdana"/>
                <a:ea typeface="+mn-ea"/>
                <a:cs typeface="+mn-cs"/>
              </a:rPr>
              <a:t>Advisory (M&amp;A, valuation), Data analytics, Forensic services (financial crime, cyber, investigations, disputes</a:t>
            </a: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Rectangle 8"/>
          <p:cNvSpPr/>
          <p:nvPr/>
        </p:nvSpPr>
        <p:spPr>
          <a:xfrm>
            <a:off x="7958876" y="1690821"/>
            <a:ext cx="3251669"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6BC25"/>
                </a:solidFill>
                <a:effectLst/>
                <a:uLnTx/>
                <a:uFillTx/>
                <a:latin typeface="Verdana"/>
                <a:ea typeface="+mn-ea"/>
                <a:cs typeface="+mn-cs"/>
              </a:rPr>
              <a:t>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Legal advice for companies and individuals, </a:t>
            </a:r>
            <a:r>
              <a:rPr kumimoji="0" lang="en-US" sz="1800" b="0" i="0" u="none" strike="noStrike" kern="1200" cap="none" spc="0" normalizeH="0" baseline="0" noProof="0" dirty="0">
                <a:ln>
                  <a:noFill/>
                </a:ln>
                <a:solidFill>
                  <a:prstClr val="white"/>
                </a:solidFill>
                <a:effectLst/>
                <a:uLnTx/>
                <a:uFillTx/>
                <a:latin typeface="Verdana"/>
                <a:ea typeface="+mn-ea"/>
                <a:cs typeface="+mn-cs"/>
              </a:rPr>
              <a:t>M&amp;A transaction support, GDPR, Litigation and international </a:t>
            </a: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arbitration</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Rectangle 9"/>
          <p:cNvSpPr/>
          <p:nvPr/>
        </p:nvSpPr>
        <p:spPr>
          <a:xfrm>
            <a:off x="8057188" y="4323617"/>
            <a:ext cx="3147961"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6BC25"/>
                </a:solidFill>
                <a:effectLst/>
                <a:uLnTx/>
                <a:uFillTx/>
                <a:latin typeface="Verdana"/>
                <a:ea typeface="+mn-ea"/>
                <a:cs typeface="+mn-cs"/>
              </a:rPr>
              <a:t>Tax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Business restructuring, Cross-border transactions, Tax Authorities dealings, Lobbying for legislation changes</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Rectangle 10"/>
          <p:cNvSpPr/>
          <p:nvPr/>
        </p:nvSpPr>
        <p:spPr>
          <a:xfrm>
            <a:off x="4056050" y="4377180"/>
            <a:ext cx="2985774"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86BC25"/>
                </a:solidFill>
                <a:effectLst/>
                <a:uLnTx/>
                <a:uFillTx/>
                <a:latin typeface="Verdana"/>
                <a:ea typeface="+mn-ea"/>
                <a:cs typeface="+mn-cs"/>
              </a:rPr>
              <a:t>Audit</a:t>
            </a:r>
            <a:endParaRPr kumimoji="0" lang="en-US" sz="1800" b="1" i="0" u="none" strike="noStrike" kern="1200" cap="none" spc="0" normalizeH="0" baseline="0" noProof="0" dirty="0" smtClean="0">
              <a:ln>
                <a:noFill/>
              </a:ln>
              <a:solidFill>
                <a:srgbClr val="86BC25"/>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Verdana"/>
                <a:ea typeface="+mn-ea"/>
                <a:cs typeface="+mn-cs"/>
              </a:rPr>
              <a:t>Deep-dive analysis of market leaders, Top-notch technology, Business focused service, Freedom of development</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Title 1"/>
          <p:cNvSpPr txBox="1">
            <a:spLocks/>
          </p:cNvSpPr>
          <p:nvPr/>
        </p:nvSpPr>
        <p:spPr bwMode="gray">
          <a:xfrm>
            <a:off x="310896" y="402336"/>
            <a:ext cx="6530342"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Who</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are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a:t>
            </a:r>
            <a:endParaRPr kumimoji="0" lang="en-US" sz="2400" b="0" i="0" u="none" strike="noStrike" kern="1200" cap="none" spc="0" normalizeH="0" baseline="0" noProof="0" dirty="0">
              <a:ln>
                <a:noFill/>
              </a:ln>
              <a:solidFill>
                <a:prstClr val="white"/>
              </a:solidFill>
              <a:effectLst/>
              <a:uLnTx/>
              <a:uFillTx/>
              <a:latin typeface="Verdana"/>
              <a:ea typeface="+mj-ea"/>
              <a:cs typeface="+mj-cs"/>
            </a:endParaRPr>
          </a:p>
        </p:txBody>
      </p:sp>
    </p:spTree>
    <p:extLst>
      <p:ext uri="{BB962C8B-B14F-4D97-AF65-F5344CB8AC3E}">
        <p14:creationId xmlns:p14="http://schemas.microsoft.com/office/powerpoint/2010/main" val="3966862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bwMode="gray">
          <a:xfrm>
            <a:off x="310896" y="402336"/>
            <a:ext cx="6530342"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What</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do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offer</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a:t>
            </a:r>
            <a:endParaRPr kumimoji="0" lang="en-US" sz="2400" b="0" i="0" u="none" strike="noStrike" kern="1200" cap="none" spc="0" normalizeH="0" baseline="0" noProof="0" dirty="0">
              <a:ln>
                <a:noFill/>
              </a:ln>
              <a:solidFill>
                <a:prstClr val="white"/>
              </a:solidFill>
              <a:effectLst/>
              <a:uLnTx/>
              <a:uFillTx/>
              <a:latin typeface="Verdana"/>
              <a:ea typeface="+mj-ea"/>
              <a:cs typeface="+mj-cs"/>
            </a:endParaRPr>
          </a:p>
        </p:txBody>
      </p:sp>
      <p:sp>
        <p:nvSpPr>
          <p:cNvPr id="14" name="object 8"/>
          <p:cNvSpPr txBox="1"/>
          <p:nvPr/>
        </p:nvSpPr>
        <p:spPr>
          <a:xfrm>
            <a:off x="1070691" y="2036059"/>
            <a:ext cx="2258536" cy="2438256"/>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Fast career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growth</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external and internal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trainings</a:t>
            </a:r>
            <a:r>
              <a:rPr kumimoji="0" lang="en-US" sz="1800" b="0" i="0" u="none" strike="noStrike" kern="1200" cap="none" spc="-8" normalizeH="0" baseline="0" noProof="0" dirty="0" smtClean="0">
                <a:ln>
                  <a:noFill/>
                </a:ln>
                <a:solidFill>
                  <a:prstClr val="white"/>
                </a:solidFill>
                <a:effectLst/>
                <a:uLnTx/>
                <a:uFillTx/>
                <a:latin typeface="Verdana"/>
                <a:ea typeface="+mn-ea"/>
                <a:cs typeface="Verdana"/>
              </a:rPr>
              <a:t>, personal </a:t>
            </a:r>
            <a:r>
              <a:rPr kumimoji="0" lang="en-US" sz="1800" b="1" i="0" u="none" strike="noStrike" kern="1200" cap="none" spc="-8" normalizeH="0" baseline="0" noProof="0" dirty="0" smtClean="0">
                <a:ln>
                  <a:noFill/>
                </a:ln>
                <a:solidFill>
                  <a:prstClr val="white"/>
                </a:solidFill>
                <a:effectLst/>
                <a:uLnTx/>
                <a:uFillTx/>
                <a:latin typeface="Verdana"/>
                <a:ea typeface="+mn-ea"/>
                <a:cs typeface="Verdana"/>
              </a:rPr>
              <a:t>coaching</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5" name="object 13"/>
          <p:cNvSpPr txBox="1"/>
          <p:nvPr/>
        </p:nvSpPr>
        <p:spPr>
          <a:xfrm>
            <a:off x="6108335" y="2037879"/>
            <a:ext cx="2215912" cy="2091653"/>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Work on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land-mark  transactions</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and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well-known brands</a:t>
            </a:r>
            <a:endParaRPr kumimoji="0" lang="en-US" sz="1800" b="1" i="0" u="none" strike="noStrike" kern="1200" cap="none" spc="-4" normalizeH="0" baseline="0" noProof="0" dirty="0">
              <a:ln>
                <a:noFill/>
              </a:ln>
              <a:solidFill>
                <a:prstClr val="white"/>
              </a:solidFill>
              <a:effectLst/>
              <a:uLnTx/>
              <a:uFillTx/>
              <a:latin typeface="Verdana"/>
              <a:ea typeface="+mn-ea"/>
              <a:cs typeface="Verdana"/>
            </a:endParaRPr>
          </a:p>
        </p:txBody>
      </p:sp>
      <p:sp>
        <p:nvSpPr>
          <p:cNvPr id="16" name="object 8"/>
          <p:cNvSpPr txBox="1"/>
          <p:nvPr/>
        </p:nvSpPr>
        <p:spPr>
          <a:xfrm>
            <a:off x="3534746" y="2036059"/>
            <a:ext cx="2286120" cy="2784859"/>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Professional, friendly, supportive, young and energetic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colleagues</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internal events and gatherings</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7" name="object 8"/>
          <p:cNvSpPr txBox="1"/>
          <p:nvPr/>
        </p:nvSpPr>
        <p:spPr>
          <a:xfrm>
            <a:off x="8697190" y="2036059"/>
            <a:ext cx="2286120" cy="1745051"/>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Socially responsible </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company with severa</a:t>
            </a:r>
            <a:r>
              <a:rPr kumimoji="0" lang="en-US" sz="1800" b="0" i="0" u="none" strike="noStrike" kern="1200" cap="none" spc="-4" normalizeH="0" baseline="0" noProof="0" dirty="0">
                <a:ln>
                  <a:noFill/>
                </a:ln>
                <a:solidFill>
                  <a:prstClr val="white"/>
                </a:solidFill>
                <a:effectLst/>
                <a:uLnTx/>
                <a:uFillTx/>
                <a:latin typeface="Verdana"/>
                <a:ea typeface="+mn-ea"/>
                <a:cs typeface="Verdana"/>
              </a:rPr>
              <a:t>l</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CSR activities</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grpSp>
        <p:nvGrpSpPr>
          <p:cNvPr id="18" name="Group 238"/>
          <p:cNvGrpSpPr>
            <a:grpSpLocks noChangeAspect="1"/>
          </p:cNvGrpSpPr>
          <p:nvPr/>
        </p:nvGrpSpPr>
        <p:grpSpPr bwMode="auto">
          <a:xfrm>
            <a:off x="9537204" y="1183930"/>
            <a:ext cx="640080" cy="640080"/>
            <a:chOff x="3875" y="720"/>
            <a:chExt cx="341" cy="340"/>
          </a:xfrm>
          <a:solidFill>
            <a:schemeClr val="accent1"/>
          </a:solidFill>
        </p:grpSpPr>
        <p:sp>
          <p:nvSpPr>
            <p:cNvPr id="24" name="Freeform 239"/>
            <p:cNvSpPr>
              <a:spLocks noEditPoints="1"/>
            </p:cNvSpPr>
            <p:nvPr/>
          </p:nvSpPr>
          <p:spPr bwMode="auto">
            <a:xfrm>
              <a:off x="3875" y="720"/>
              <a:ext cx="341" cy="340"/>
            </a:xfrm>
            <a:custGeom>
              <a:avLst/>
              <a:gdLst>
                <a:gd name="T0" fmla="*/ 377 w 512"/>
                <a:gd name="T1" fmla="*/ 173 h 512"/>
                <a:gd name="T2" fmla="*/ 377 w 512"/>
                <a:gd name="T3" fmla="*/ 263 h 512"/>
                <a:gd name="T4" fmla="*/ 255 w 512"/>
                <a:gd name="T5" fmla="*/ 391 h 512"/>
                <a:gd name="T6" fmla="*/ 163 w 512"/>
                <a:gd name="T7" fmla="*/ 293 h 512"/>
                <a:gd name="T8" fmla="*/ 134 w 512"/>
                <a:gd name="T9" fmla="*/ 263 h 512"/>
                <a:gd name="T10" fmla="*/ 134 w 512"/>
                <a:gd name="T11" fmla="*/ 173 h 512"/>
                <a:gd name="T12" fmla="*/ 176 w 512"/>
                <a:gd name="T13" fmla="*/ 154 h 512"/>
                <a:gd name="T14" fmla="*/ 219 w 512"/>
                <a:gd name="T15" fmla="*/ 173 h 512"/>
                <a:gd name="T16" fmla="*/ 248 w 512"/>
                <a:gd name="T17" fmla="*/ 203 h 512"/>
                <a:gd name="T18" fmla="*/ 248 w 512"/>
                <a:gd name="T19" fmla="*/ 203 h 512"/>
                <a:gd name="T20" fmla="*/ 248 w 512"/>
                <a:gd name="T21" fmla="*/ 203 h 512"/>
                <a:gd name="T22" fmla="*/ 249 w 512"/>
                <a:gd name="T23" fmla="*/ 204 h 512"/>
                <a:gd name="T24" fmla="*/ 251 w 512"/>
                <a:gd name="T25" fmla="*/ 205 h 512"/>
                <a:gd name="T26" fmla="*/ 253 w 512"/>
                <a:gd name="T27" fmla="*/ 206 h 512"/>
                <a:gd name="T28" fmla="*/ 255 w 512"/>
                <a:gd name="T29" fmla="*/ 206 h 512"/>
                <a:gd name="T30" fmla="*/ 257 w 512"/>
                <a:gd name="T31" fmla="*/ 206 h 512"/>
                <a:gd name="T32" fmla="*/ 259 w 512"/>
                <a:gd name="T33" fmla="*/ 205 h 512"/>
                <a:gd name="T34" fmla="*/ 261 w 512"/>
                <a:gd name="T35" fmla="*/ 204 h 512"/>
                <a:gd name="T36" fmla="*/ 263 w 512"/>
                <a:gd name="T37" fmla="*/ 203 h 512"/>
                <a:gd name="T38" fmla="*/ 263 w 512"/>
                <a:gd name="T39" fmla="*/ 203 h 512"/>
                <a:gd name="T40" fmla="*/ 263 w 512"/>
                <a:gd name="T41" fmla="*/ 203 h 512"/>
                <a:gd name="T42" fmla="*/ 292 w 512"/>
                <a:gd name="T43" fmla="*/ 173 h 512"/>
                <a:gd name="T44" fmla="*/ 334 w 512"/>
                <a:gd name="T45" fmla="*/ 154 h 512"/>
                <a:gd name="T46" fmla="*/ 377 w 512"/>
                <a:gd name="T47" fmla="*/ 173 h 512"/>
                <a:gd name="T48" fmla="*/ 512 w 512"/>
                <a:gd name="T49" fmla="*/ 256 h 512"/>
                <a:gd name="T50" fmla="*/ 256 w 512"/>
                <a:gd name="T51" fmla="*/ 512 h 512"/>
                <a:gd name="T52" fmla="*/ 0 w 512"/>
                <a:gd name="T53" fmla="*/ 256 h 512"/>
                <a:gd name="T54" fmla="*/ 256 w 512"/>
                <a:gd name="T55" fmla="*/ 0 h 512"/>
                <a:gd name="T56" fmla="*/ 512 w 512"/>
                <a:gd name="T57" fmla="*/ 256 h 512"/>
                <a:gd name="T58" fmla="*/ 392 w 512"/>
                <a:gd name="T59" fmla="*/ 158 h 512"/>
                <a:gd name="T60" fmla="*/ 334 w 512"/>
                <a:gd name="T61" fmla="*/ 133 h 512"/>
                <a:gd name="T62" fmla="*/ 276 w 512"/>
                <a:gd name="T63" fmla="*/ 158 h 512"/>
                <a:gd name="T64" fmla="*/ 255 w 512"/>
                <a:gd name="T65" fmla="*/ 180 h 512"/>
                <a:gd name="T66" fmla="*/ 234 w 512"/>
                <a:gd name="T67" fmla="*/ 158 h 512"/>
                <a:gd name="T68" fmla="*/ 176 w 512"/>
                <a:gd name="T69" fmla="*/ 133 h 512"/>
                <a:gd name="T70" fmla="*/ 118 w 512"/>
                <a:gd name="T71" fmla="*/ 158 h 512"/>
                <a:gd name="T72" fmla="*/ 118 w 512"/>
                <a:gd name="T73" fmla="*/ 277 h 512"/>
                <a:gd name="T74" fmla="*/ 247 w 512"/>
                <a:gd name="T75" fmla="*/ 413 h 512"/>
                <a:gd name="T76" fmla="*/ 254 w 512"/>
                <a:gd name="T77" fmla="*/ 416 h 512"/>
                <a:gd name="T78" fmla="*/ 255 w 512"/>
                <a:gd name="T79" fmla="*/ 416 h 512"/>
                <a:gd name="T80" fmla="*/ 256 w 512"/>
                <a:gd name="T81" fmla="*/ 416 h 512"/>
                <a:gd name="T82" fmla="*/ 264 w 512"/>
                <a:gd name="T83" fmla="*/ 413 h 512"/>
                <a:gd name="T84" fmla="*/ 363 w 512"/>
                <a:gd name="T85" fmla="*/ 308 h 512"/>
                <a:gd name="T86" fmla="*/ 392 w 512"/>
                <a:gd name="T87" fmla="*/ 277 h 512"/>
                <a:gd name="T88" fmla="*/ 392 w 512"/>
                <a:gd name="T89" fmla="*/ 1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77" y="173"/>
                  </a:moveTo>
                  <a:cubicBezTo>
                    <a:pt x="401" y="197"/>
                    <a:pt x="401" y="238"/>
                    <a:pt x="377" y="263"/>
                  </a:cubicBezTo>
                  <a:cubicBezTo>
                    <a:pt x="255" y="391"/>
                    <a:pt x="255" y="391"/>
                    <a:pt x="255" y="391"/>
                  </a:cubicBezTo>
                  <a:cubicBezTo>
                    <a:pt x="163" y="293"/>
                    <a:pt x="163" y="293"/>
                    <a:pt x="163" y="293"/>
                  </a:cubicBezTo>
                  <a:cubicBezTo>
                    <a:pt x="134" y="263"/>
                    <a:pt x="134" y="263"/>
                    <a:pt x="134" y="263"/>
                  </a:cubicBezTo>
                  <a:cubicBezTo>
                    <a:pt x="110" y="238"/>
                    <a:pt x="110" y="197"/>
                    <a:pt x="134" y="173"/>
                  </a:cubicBezTo>
                  <a:cubicBezTo>
                    <a:pt x="145" y="161"/>
                    <a:pt x="160" y="154"/>
                    <a:pt x="176" y="154"/>
                  </a:cubicBezTo>
                  <a:cubicBezTo>
                    <a:pt x="192" y="154"/>
                    <a:pt x="207" y="161"/>
                    <a:pt x="219" y="173"/>
                  </a:cubicBezTo>
                  <a:cubicBezTo>
                    <a:pt x="248" y="203"/>
                    <a:pt x="248" y="203"/>
                    <a:pt x="248" y="203"/>
                  </a:cubicBezTo>
                  <a:cubicBezTo>
                    <a:pt x="248" y="203"/>
                    <a:pt x="248" y="203"/>
                    <a:pt x="248" y="203"/>
                  </a:cubicBezTo>
                  <a:cubicBezTo>
                    <a:pt x="248" y="203"/>
                    <a:pt x="248" y="203"/>
                    <a:pt x="248" y="203"/>
                  </a:cubicBezTo>
                  <a:cubicBezTo>
                    <a:pt x="248" y="204"/>
                    <a:pt x="249" y="204"/>
                    <a:pt x="249" y="204"/>
                  </a:cubicBezTo>
                  <a:cubicBezTo>
                    <a:pt x="250" y="205"/>
                    <a:pt x="251" y="205"/>
                    <a:pt x="251" y="205"/>
                  </a:cubicBezTo>
                  <a:cubicBezTo>
                    <a:pt x="252" y="206"/>
                    <a:pt x="252" y="206"/>
                    <a:pt x="253" y="206"/>
                  </a:cubicBezTo>
                  <a:cubicBezTo>
                    <a:pt x="254" y="206"/>
                    <a:pt x="255" y="206"/>
                    <a:pt x="255" y="206"/>
                  </a:cubicBezTo>
                  <a:cubicBezTo>
                    <a:pt x="256" y="206"/>
                    <a:pt x="256" y="206"/>
                    <a:pt x="257" y="206"/>
                  </a:cubicBezTo>
                  <a:cubicBezTo>
                    <a:pt x="258" y="206"/>
                    <a:pt x="259" y="206"/>
                    <a:pt x="259" y="205"/>
                  </a:cubicBezTo>
                  <a:cubicBezTo>
                    <a:pt x="260" y="205"/>
                    <a:pt x="260" y="205"/>
                    <a:pt x="261" y="204"/>
                  </a:cubicBezTo>
                  <a:cubicBezTo>
                    <a:pt x="262" y="204"/>
                    <a:pt x="262" y="204"/>
                    <a:pt x="263" y="203"/>
                  </a:cubicBezTo>
                  <a:cubicBezTo>
                    <a:pt x="263" y="203"/>
                    <a:pt x="263" y="203"/>
                    <a:pt x="263" y="203"/>
                  </a:cubicBezTo>
                  <a:cubicBezTo>
                    <a:pt x="263" y="203"/>
                    <a:pt x="263" y="203"/>
                    <a:pt x="263" y="203"/>
                  </a:cubicBezTo>
                  <a:cubicBezTo>
                    <a:pt x="292" y="173"/>
                    <a:pt x="292" y="173"/>
                    <a:pt x="292" y="173"/>
                  </a:cubicBezTo>
                  <a:cubicBezTo>
                    <a:pt x="303" y="161"/>
                    <a:pt x="318" y="154"/>
                    <a:pt x="334" y="154"/>
                  </a:cubicBezTo>
                  <a:cubicBezTo>
                    <a:pt x="350" y="154"/>
                    <a:pt x="366" y="161"/>
                    <a:pt x="377" y="173"/>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92" y="158"/>
                  </a:moveTo>
                  <a:cubicBezTo>
                    <a:pt x="377" y="142"/>
                    <a:pt x="356" y="133"/>
                    <a:pt x="334" y="133"/>
                  </a:cubicBezTo>
                  <a:cubicBezTo>
                    <a:pt x="312" y="133"/>
                    <a:pt x="292" y="142"/>
                    <a:pt x="276" y="158"/>
                  </a:cubicBezTo>
                  <a:cubicBezTo>
                    <a:pt x="255" y="180"/>
                    <a:pt x="255" y="180"/>
                    <a:pt x="255" y="180"/>
                  </a:cubicBezTo>
                  <a:cubicBezTo>
                    <a:pt x="234" y="158"/>
                    <a:pt x="234" y="158"/>
                    <a:pt x="234" y="158"/>
                  </a:cubicBezTo>
                  <a:cubicBezTo>
                    <a:pt x="219" y="142"/>
                    <a:pt x="198" y="133"/>
                    <a:pt x="176" y="133"/>
                  </a:cubicBezTo>
                  <a:cubicBezTo>
                    <a:pt x="154" y="133"/>
                    <a:pt x="134" y="142"/>
                    <a:pt x="118" y="158"/>
                  </a:cubicBezTo>
                  <a:cubicBezTo>
                    <a:pt x="87" y="191"/>
                    <a:pt x="87" y="244"/>
                    <a:pt x="118" y="277"/>
                  </a:cubicBezTo>
                  <a:cubicBezTo>
                    <a:pt x="247" y="413"/>
                    <a:pt x="247" y="413"/>
                    <a:pt x="247" y="413"/>
                  </a:cubicBezTo>
                  <a:cubicBezTo>
                    <a:pt x="249" y="415"/>
                    <a:pt x="252" y="416"/>
                    <a:pt x="254" y="416"/>
                  </a:cubicBezTo>
                  <a:cubicBezTo>
                    <a:pt x="255" y="416"/>
                    <a:pt x="255" y="416"/>
                    <a:pt x="255" y="416"/>
                  </a:cubicBezTo>
                  <a:cubicBezTo>
                    <a:pt x="256" y="416"/>
                    <a:pt x="256" y="416"/>
                    <a:pt x="256" y="416"/>
                  </a:cubicBezTo>
                  <a:cubicBezTo>
                    <a:pt x="259" y="416"/>
                    <a:pt x="262" y="415"/>
                    <a:pt x="264" y="413"/>
                  </a:cubicBezTo>
                  <a:cubicBezTo>
                    <a:pt x="363" y="308"/>
                    <a:pt x="363" y="308"/>
                    <a:pt x="363" y="308"/>
                  </a:cubicBezTo>
                  <a:cubicBezTo>
                    <a:pt x="392" y="277"/>
                    <a:pt x="392" y="277"/>
                    <a:pt x="392" y="277"/>
                  </a:cubicBezTo>
                  <a:cubicBezTo>
                    <a:pt x="424" y="244"/>
                    <a:pt x="424" y="191"/>
                    <a:pt x="392"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Freeform 240"/>
            <p:cNvSpPr>
              <a:spLocks noEditPoints="1"/>
            </p:cNvSpPr>
            <p:nvPr/>
          </p:nvSpPr>
          <p:spPr bwMode="auto">
            <a:xfrm>
              <a:off x="3875" y="720"/>
              <a:ext cx="341" cy="340"/>
            </a:xfrm>
            <a:custGeom>
              <a:avLst/>
              <a:gdLst>
                <a:gd name="T0" fmla="*/ 377 w 512"/>
                <a:gd name="T1" fmla="*/ 173 h 512"/>
                <a:gd name="T2" fmla="*/ 377 w 512"/>
                <a:gd name="T3" fmla="*/ 263 h 512"/>
                <a:gd name="T4" fmla="*/ 255 w 512"/>
                <a:gd name="T5" fmla="*/ 391 h 512"/>
                <a:gd name="T6" fmla="*/ 163 w 512"/>
                <a:gd name="T7" fmla="*/ 293 h 512"/>
                <a:gd name="T8" fmla="*/ 134 w 512"/>
                <a:gd name="T9" fmla="*/ 263 h 512"/>
                <a:gd name="T10" fmla="*/ 134 w 512"/>
                <a:gd name="T11" fmla="*/ 173 h 512"/>
                <a:gd name="T12" fmla="*/ 176 w 512"/>
                <a:gd name="T13" fmla="*/ 154 h 512"/>
                <a:gd name="T14" fmla="*/ 219 w 512"/>
                <a:gd name="T15" fmla="*/ 173 h 512"/>
                <a:gd name="T16" fmla="*/ 248 w 512"/>
                <a:gd name="T17" fmla="*/ 203 h 512"/>
                <a:gd name="T18" fmla="*/ 248 w 512"/>
                <a:gd name="T19" fmla="*/ 203 h 512"/>
                <a:gd name="T20" fmla="*/ 248 w 512"/>
                <a:gd name="T21" fmla="*/ 203 h 512"/>
                <a:gd name="T22" fmla="*/ 249 w 512"/>
                <a:gd name="T23" fmla="*/ 204 h 512"/>
                <a:gd name="T24" fmla="*/ 251 w 512"/>
                <a:gd name="T25" fmla="*/ 205 h 512"/>
                <a:gd name="T26" fmla="*/ 253 w 512"/>
                <a:gd name="T27" fmla="*/ 206 h 512"/>
                <a:gd name="T28" fmla="*/ 255 w 512"/>
                <a:gd name="T29" fmla="*/ 206 h 512"/>
                <a:gd name="T30" fmla="*/ 257 w 512"/>
                <a:gd name="T31" fmla="*/ 206 h 512"/>
                <a:gd name="T32" fmla="*/ 259 w 512"/>
                <a:gd name="T33" fmla="*/ 205 h 512"/>
                <a:gd name="T34" fmla="*/ 261 w 512"/>
                <a:gd name="T35" fmla="*/ 204 h 512"/>
                <a:gd name="T36" fmla="*/ 263 w 512"/>
                <a:gd name="T37" fmla="*/ 203 h 512"/>
                <a:gd name="T38" fmla="*/ 263 w 512"/>
                <a:gd name="T39" fmla="*/ 203 h 512"/>
                <a:gd name="T40" fmla="*/ 263 w 512"/>
                <a:gd name="T41" fmla="*/ 203 h 512"/>
                <a:gd name="T42" fmla="*/ 292 w 512"/>
                <a:gd name="T43" fmla="*/ 173 h 512"/>
                <a:gd name="T44" fmla="*/ 334 w 512"/>
                <a:gd name="T45" fmla="*/ 154 h 512"/>
                <a:gd name="T46" fmla="*/ 377 w 512"/>
                <a:gd name="T47" fmla="*/ 173 h 512"/>
                <a:gd name="T48" fmla="*/ 512 w 512"/>
                <a:gd name="T49" fmla="*/ 256 h 512"/>
                <a:gd name="T50" fmla="*/ 256 w 512"/>
                <a:gd name="T51" fmla="*/ 512 h 512"/>
                <a:gd name="T52" fmla="*/ 0 w 512"/>
                <a:gd name="T53" fmla="*/ 256 h 512"/>
                <a:gd name="T54" fmla="*/ 256 w 512"/>
                <a:gd name="T55" fmla="*/ 0 h 512"/>
                <a:gd name="T56" fmla="*/ 512 w 512"/>
                <a:gd name="T57" fmla="*/ 256 h 512"/>
                <a:gd name="T58" fmla="*/ 392 w 512"/>
                <a:gd name="T59" fmla="*/ 158 h 512"/>
                <a:gd name="T60" fmla="*/ 334 w 512"/>
                <a:gd name="T61" fmla="*/ 133 h 512"/>
                <a:gd name="T62" fmla="*/ 276 w 512"/>
                <a:gd name="T63" fmla="*/ 158 h 512"/>
                <a:gd name="T64" fmla="*/ 255 w 512"/>
                <a:gd name="T65" fmla="*/ 180 h 512"/>
                <a:gd name="T66" fmla="*/ 234 w 512"/>
                <a:gd name="T67" fmla="*/ 158 h 512"/>
                <a:gd name="T68" fmla="*/ 176 w 512"/>
                <a:gd name="T69" fmla="*/ 133 h 512"/>
                <a:gd name="T70" fmla="*/ 118 w 512"/>
                <a:gd name="T71" fmla="*/ 158 h 512"/>
                <a:gd name="T72" fmla="*/ 118 w 512"/>
                <a:gd name="T73" fmla="*/ 277 h 512"/>
                <a:gd name="T74" fmla="*/ 247 w 512"/>
                <a:gd name="T75" fmla="*/ 413 h 512"/>
                <a:gd name="T76" fmla="*/ 254 w 512"/>
                <a:gd name="T77" fmla="*/ 416 h 512"/>
                <a:gd name="T78" fmla="*/ 255 w 512"/>
                <a:gd name="T79" fmla="*/ 416 h 512"/>
                <a:gd name="T80" fmla="*/ 256 w 512"/>
                <a:gd name="T81" fmla="*/ 416 h 512"/>
                <a:gd name="T82" fmla="*/ 264 w 512"/>
                <a:gd name="T83" fmla="*/ 413 h 512"/>
                <a:gd name="T84" fmla="*/ 363 w 512"/>
                <a:gd name="T85" fmla="*/ 308 h 512"/>
                <a:gd name="T86" fmla="*/ 392 w 512"/>
                <a:gd name="T87" fmla="*/ 277 h 512"/>
                <a:gd name="T88" fmla="*/ 392 w 512"/>
                <a:gd name="T89" fmla="*/ 1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77" y="173"/>
                  </a:moveTo>
                  <a:cubicBezTo>
                    <a:pt x="401" y="197"/>
                    <a:pt x="401" y="238"/>
                    <a:pt x="377" y="263"/>
                  </a:cubicBezTo>
                  <a:cubicBezTo>
                    <a:pt x="255" y="391"/>
                    <a:pt x="255" y="391"/>
                    <a:pt x="255" y="391"/>
                  </a:cubicBezTo>
                  <a:cubicBezTo>
                    <a:pt x="163" y="293"/>
                    <a:pt x="163" y="293"/>
                    <a:pt x="163" y="293"/>
                  </a:cubicBezTo>
                  <a:cubicBezTo>
                    <a:pt x="134" y="263"/>
                    <a:pt x="134" y="263"/>
                    <a:pt x="134" y="263"/>
                  </a:cubicBezTo>
                  <a:cubicBezTo>
                    <a:pt x="110" y="238"/>
                    <a:pt x="110" y="197"/>
                    <a:pt x="134" y="173"/>
                  </a:cubicBezTo>
                  <a:cubicBezTo>
                    <a:pt x="145" y="161"/>
                    <a:pt x="160" y="154"/>
                    <a:pt x="176" y="154"/>
                  </a:cubicBezTo>
                  <a:cubicBezTo>
                    <a:pt x="192" y="154"/>
                    <a:pt x="207" y="161"/>
                    <a:pt x="219" y="173"/>
                  </a:cubicBezTo>
                  <a:cubicBezTo>
                    <a:pt x="248" y="203"/>
                    <a:pt x="248" y="203"/>
                    <a:pt x="248" y="203"/>
                  </a:cubicBezTo>
                  <a:cubicBezTo>
                    <a:pt x="248" y="203"/>
                    <a:pt x="248" y="203"/>
                    <a:pt x="248" y="203"/>
                  </a:cubicBezTo>
                  <a:cubicBezTo>
                    <a:pt x="248" y="203"/>
                    <a:pt x="248" y="203"/>
                    <a:pt x="248" y="203"/>
                  </a:cubicBezTo>
                  <a:cubicBezTo>
                    <a:pt x="248" y="204"/>
                    <a:pt x="249" y="204"/>
                    <a:pt x="249" y="204"/>
                  </a:cubicBezTo>
                  <a:cubicBezTo>
                    <a:pt x="250" y="205"/>
                    <a:pt x="251" y="205"/>
                    <a:pt x="251" y="205"/>
                  </a:cubicBezTo>
                  <a:cubicBezTo>
                    <a:pt x="252" y="206"/>
                    <a:pt x="252" y="206"/>
                    <a:pt x="253" y="206"/>
                  </a:cubicBezTo>
                  <a:cubicBezTo>
                    <a:pt x="254" y="206"/>
                    <a:pt x="255" y="206"/>
                    <a:pt x="255" y="206"/>
                  </a:cubicBezTo>
                  <a:cubicBezTo>
                    <a:pt x="256" y="206"/>
                    <a:pt x="256" y="206"/>
                    <a:pt x="257" y="206"/>
                  </a:cubicBezTo>
                  <a:cubicBezTo>
                    <a:pt x="258" y="206"/>
                    <a:pt x="259" y="206"/>
                    <a:pt x="259" y="205"/>
                  </a:cubicBezTo>
                  <a:cubicBezTo>
                    <a:pt x="260" y="205"/>
                    <a:pt x="260" y="205"/>
                    <a:pt x="261" y="204"/>
                  </a:cubicBezTo>
                  <a:cubicBezTo>
                    <a:pt x="262" y="204"/>
                    <a:pt x="262" y="204"/>
                    <a:pt x="263" y="203"/>
                  </a:cubicBezTo>
                  <a:cubicBezTo>
                    <a:pt x="263" y="203"/>
                    <a:pt x="263" y="203"/>
                    <a:pt x="263" y="203"/>
                  </a:cubicBezTo>
                  <a:cubicBezTo>
                    <a:pt x="263" y="203"/>
                    <a:pt x="263" y="203"/>
                    <a:pt x="263" y="203"/>
                  </a:cubicBezTo>
                  <a:cubicBezTo>
                    <a:pt x="292" y="173"/>
                    <a:pt x="292" y="173"/>
                    <a:pt x="292" y="173"/>
                  </a:cubicBezTo>
                  <a:cubicBezTo>
                    <a:pt x="303" y="161"/>
                    <a:pt x="318" y="154"/>
                    <a:pt x="334" y="154"/>
                  </a:cubicBezTo>
                  <a:cubicBezTo>
                    <a:pt x="350" y="154"/>
                    <a:pt x="366" y="161"/>
                    <a:pt x="377" y="173"/>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92" y="158"/>
                  </a:moveTo>
                  <a:cubicBezTo>
                    <a:pt x="377" y="142"/>
                    <a:pt x="356" y="133"/>
                    <a:pt x="334" y="133"/>
                  </a:cubicBezTo>
                  <a:cubicBezTo>
                    <a:pt x="312" y="133"/>
                    <a:pt x="292" y="142"/>
                    <a:pt x="276" y="158"/>
                  </a:cubicBezTo>
                  <a:cubicBezTo>
                    <a:pt x="255" y="180"/>
                    <a:pt x="255" y="180"/>
                    <a:pt x="255" y="180"/>
                  </a:cubicBezTo>
                  <a:cubicBezTo>
                    <a:pt x="234" y="158"/>
                    <a:pt x="234" y="158"/>
                    <a:pt x="234" y="158"/>
                  </a:cubicBezTo>
                  <a:cubicBezTo>
                    <a:pt x="219" y="142"/>
                    <a:pt x="198" y="133"/>
                    <a:pt x="176" y="133"/>
                  </a:cubicBezTo>
                  <a:cubicBezTo>
                    <a:pt x="154" y="133"/>
                    <a:pt x="134" y="142"/>
                    <a:pt x="118" y="158"/>
                  </a:cubicBezTo>
                  <a:cubicBezTo>
                    <a:pt x="87" y="191"/>
                    <a:pt x="87" y="244"/>
                    <a:pt x="118" y="277"/>
                  </a:cubicBezTo>
                  <a:cubicBezTo>
                    <a:pt x="247" y="413"/>
                    <a:pt x="247" y="413"/>
                    <a:pt x="247" y="413"/>
                  </a:cubicBezTo>
                  <a:cubicBezTo>
                    <a:pt x="249" y="415"/>
                    <a:pt x="252" y="416"/>
                    <a:pt x="254" y="416"/>
                  </a:cubicBezTo>
                  <a:cubicBezTo>
                    <a:pt x="255" y="416"/>
                    <a:pt x="255" y="416"/>
                    <a:pt x="255" y="416"/>
                  </a:cubicBezTo>
                  <a:cubicBezTo>
                    <a:pt x="256" y="416"/>
                    <a:pt x="256" y="416"/>
                    <a:pt x="256" y="416"/>
                  </a:cubicBezTo>
                  <a:cubicBezTo>
                    <a:pt x="259" y="416"/>
                    <a:pt x="262" y="415"/>
                    <a:pt x="264" y="413"/>
                  </a:cubicBezTo>
                  <a:cubicBezTo>
                    <a:pt x="363" y="308"/>
                    <a:pt x="363" y="308"/>
                    <a:pt x="363" y="308"/>
                  </a:cubicBezTo>
                  <a:cubicBezTo>
                    <a:pt x="392" y="277"/>
                    <a:pt x="392" y="277"/>
                    <a:pt x="392" y="277"/>
                  </a:cubicBezTo>
                  <a:cubicBezTo>
                    <a:pt x="424" y="244"/>
                    <a:pt x="424" y="191"/>
                    <a:pt x="392"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9" name="Freeform 564"/>
          <p:cNvSpPr>
            <a:spLocks noEditPoints="1"/>
          </p:cNvSpPr>
          <p:nvPr/>
        </p:nvSpPr>
        <p:spPr bwMode="auto">
          <a:xfrm>
            <a:off x="4357766" y="1187368"/>
            <a:ext cx="640080" cy="6400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Freeform 858"/>
          <p:cNvSpPr>
            <a:spLocks noEditPoints="1"/>
          </p:cNvSpPr>
          <p:nvPr/>
        </p:nvSpPr>
        <p:spPr bwMode="auto">
          <a:xfrm>
            <a:off x="6947485" y="1165596"/>
            <a:ext cx="640080" cy="640080"/>
          </a:xfrm>
          <a:custGeom>
            <a:avLst/>
            <a:gdLst>
              <a:gd name="T0" fmla="*/ 352 w 512"/>
              <a:gd name="T1" fmla="*/ 146 h 512"/>
              <a:gd name="T2" fmla="*/ 352 w 512"/>
              <a:gd name="T3" fmla="*/ 260 h 512"/>
              <a:gd name="T4" fmla="*/ 263 w 512"/>
              <a:gd name="T5" fmla="*/ 259 h 512"/>
              <a:gd name="T6" fmla="*/ 208 w 512"/>
              <a:gd name="T7" fmla="*/ 236 h 512"/>
              <a:gd name="T8" fmla="*/ 160 w 512"/>
              <a:gd name="T9" fmla="*/ 248 h 512"/>
              <a:gd name="T10" fmla="*/ 160 w 512"/>
              <a:gd name="T11" fmla="*/ 134 h 512"/>
              <a:gd name="T12" fmla="*/ 248 w 512"/>
              <a:gd name="T13" fmla="*/ 135 h 512"/>
              <a:gd name="T14" fmla="*/ 352 w 512"/>
              <a:gd name="T15" fmla="*/ 146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373 w 512"/>
              <a:gd name="T27" fmla="*/ 128 h 512"/>
              <a:gd name="T28" fmla="*/ 367 w 512"/>
              <a:gd name="T29" fmla="*/ 118 h 512"/>
              <a:gd name="T30" fmla="*/ 356 w 512"/>
              <a:gd name="T31" fmla="*/ 119 h 512"/>
              <a:gd name="T32" fmla="*/ 263 w 512"/>
              <a:gd name="T33" fmla="*/ 120 h 512"/>
              <a:gd name="T34" fmla="*/ 143 w 512"/>
              <a:gd name="T35" fmla="*/ 119 h 512"/>
              <a:gd name="T36" fmla="*/ 138 w 512"/>
              <a:gd name="T37" fmla="*/ 128 h 512"/>
              <a:gd name="T38" fmla="*/ 138 w 512"/>
              <a:gd name="T39" fmla="*/ 384 h 512"/>
              <a:gd name="T40" fmla="*/ 149 w 512"/>
              <a:gd name="T41" fmla="*/ 394 h 512"/>
              <a:gd name="T42" fmla="*/ 160 w 512"/>
              <a:gd name="T43" fmla="*/ 384 h 512"/>
              <a:gd name="T44" fmla="*/ 160 w 512"/>
              <a:gd name="T45" fmla="*/ 272 h 512"/>
              <a:gd name="T46" fmla="*/ 248 w 512"/>
              <a:gd name="T47" fmla="*/ 274 h 512"/>
              <a:gd name="T48" fmla="*/ 368 w 512"/>
              <a:gd name="T49" fmla="*/ 275 h 512"/>
              <a:gd name="T50" fmla="*/ 373 w 512"/>
              <a:gd name="T51" fmla="*/ 266 h 512"/>
              <a:gd name="T52" fmla="*/ 373 w 512"/>
              <a:gd name="T53"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 h="512">
                <a:moveTo>
                  <a:pt x="352" y="146"/>
                </a:moveTo>
                <a:cubicBezTo>
                  <a:pt x="352" y="260"/>
                  <a:pt x="352" y="260"/>
                  <a:pt x="352" y="260"/>
                </a:cubicBezTo>
                <a:cubicBezTo>
                  <a:pt x="337" y="268"/>
                  <a:pt x="293" y="288"/>
                  <a:pt x="263" y="259"/>
                </a:cubicBezTo>
                <a:cubicBezTo>
                  <a:pt x="247" y="242"/>
                  <a:pt x="227" y="236"/>
                  <a:pt x="208" y="236"/>
                </a:cubicBezTo>
                <a:cubicBezTo>
                  <a:pt x="191" y="236"/>
                  <a:pt x="173" y="242"/>
                  <a:pt x="160" y="248"/>
                </a:cubicBezTo>
                <a:cubicBezTo>
                  <a:pt x="160" y="134"/>
                  <a:pt x="160" y="134"/>
                  <a:pt x="160" y="134"/>
                </a:cubicBezTo>
                <a:cubicBezTo>
                  <a:pt x="174" y="126"/>
                  <a:pt x="218" y="105"/>
                  <a:pt x="248" y="135"/>
                </a:cubicBezTo>
                <a:cubicBezTo>
                  <a:pt x="280" y="167"/>
                  <a:pt x="323" y="159"/>
                  <a:pt x="352" y="14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4"/>
                  <a:pt x="371" y="120"/>
                  <a:pt x="367" y="118"/>
                </a:cubicBezTo>
                <a:cubicBezTo>
                  <a:pt x="364" y="116"/>
                  <a:pt x="360" y="117"/>
                  <a:pt x="356" y="119"/>
                </a:cubicBezTo>
                <a:cubicBezTo>
                  <a:pt x="356" y="119"/>
                  <a:pt x="299" y="156"/>
                  <a:pt x="263" y="120"/>
                </a:cubicBezTo>
                <a:cubicBezTo>
                  <a:pt x="224" y="81"/>
                  <a:pt x="167" y="102"/>
                  <a:pt x="143" y="119"/>
                </a:cubicBezTo>
                <a:cubicBezTo>
                  <a:pt x="140" y="121"/>
                  <a:pt x="138" y="124"/>
                  <a:pt x="138" y="128"/>
                </a:cubicBezTo>
                <a:cubicBezTo>
                  <a:pt x="138" y="384"/>
                  <a:pt x="138" y="384"/>
                  <a:pt x="138" y="384"/>
                </a:cubicBezTo>
                <a:cubicBezTo>
                  <a:pt x="138" y="390"/>
                  <a:pt x="143" y="394"/>
                  <a:pt x="149" y="394"/>
                </a:cubicBezTo>
                <a:cubicBezTo>
                  <a:pt x="155" y="394"/>
                  <a:pt x="160" y="390"/>
                  <a:pt x="160" y="384"/>
                </a:cubicBezTo>
                <a:cubicBezTo>
                  <a:pt x="160" y="272"/>
                  <a:pt x="160" y="272"/>
                  <a:pt x="160" y="272"/>
                </a:cubicBezTo>
                <a:cubicBezTo>
                  <a:pt x="174" y="264"/>
                  <a:pt x="217" y="243"/>
                  <a:pt x="248" y="274"/>
                </a:cubicBezTo>
                <a:cubicBezTo>
                  <a:pt x="286" y="312"/>
                  <a:pt x="343" y="292"/>
                  <a:pt x="368" y="275"/>
                </a:cubicBezTo>
                <a:cubicBezTo>
                  <a:pt x="371" y="273"/>
                  <a:pt x="373" y="270"/>
                  <a:pt x="373" y="266"/>
                </a:cubicBezTo>
                <a:lnTo>
                  <a:pt x="373" y="12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927"/>
          <p:cNvGrpSpPr>
            <a:grpSpLocks/>
          </p:cNvGrpSpPr>
          <p:nvPr/>
        </p:nvGrpSpPr>
        <p:grpSpPr bwMode="auto">
          <a:xfrm>
            <a:off x="1905453" y="1183930"/>
            <a:ext cx="640080" cy="640080"/>
            <a:chOff x="5432" y="3568"/>
            <a:chExt cx="340" cy="340"/>
          </a:xfrm>
          <a:solidFill>
            <a:schemeClr val="accent1"/>
          </a:solidFill>
        </p:grpSpPr>
        <p:sp>
          <p:nvSpPr>
            <p:cNvPr id="22" name="Freeform 928"/>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Freeform 929"/>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27" name="object 6"/>
          <p:cNvSpPr txBox="1"/>
          <p:nvPr/>
        </p:nvSpPr>
        <p:spPr>
          <a:xfrm>
            <a:off x="5944436" y="5182371"/>
            <a:ext cx="2629183" cy="1394613"/>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Opportunities to work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abroad</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Freedom and mobility to shift career across  business disciplines</a:t>
            </a:r>
            <a:endParaRPr kumimoji="0" lang="en-US" sz="1800" b="0" i="0" u="none" strike="noStrike" kern="1200" cap="none" spc="-4" normalizeH="0" baseline="0" noProof="0" dirty="0">
              <a:ln>
                <a:noFill/>
              </a:ln>
              <a:solidFill>
                <a:prstClr val="white"/>
              </a:solidFill>
              <a:effectLst/>
              <a:uLnTx/>
              <a:uFillTx/>
              <a:latin typeface="Verdana"/>
              <a:ea typeface="+mn-ea"/>
              <a:cs typeface="Verdana"/>
            </a:endParaRPr>
          </a:p>
        </p:txBody>
      </p:sp>
      <p:sp>
        <p:nvSpPr>
          <p:cNvPr id="28" name="object 8"/>
          <p:cNvSpPr txBox="1"/>
          <p:nvPr/>
        </p:nvSpPr>
        <p:spPr>
          <a:xfrm>
            <a:off x="3797822" y="5198878"/>
            <a:ext cx="1759968" cy="840615"/>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Health and travel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insurance</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29" name="Freeform 64"/>
          <p:cNvSpPr>
            <a:spLocks noChangeAspect="1" noEditPoints="1"/>
          </p:cNvSpPr>
          <p:nvPr/>
        </p:nvSpPr>
        <p:spPr bwMode="auto">
          <a:xfrm>
            <a:off x="9520210" y="4274779"/>
            <a:ext cx="640080" cy="640080"/>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object 8"/>
          <p:cNvSpPr txBox="1"/>
          <p:nvPr/>
        </p:nvSpPr>
        <p:spPr>
          <a:xfrm>
            <a:off x="8971520" y="5197876"/>
            <a:ext cx="1771448" cy="1394613"/>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Fruit and healthy snacks in the kitchen,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well-being</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initiatives</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31" name="object 8"/>
          <p:cNvSpPr txBox="1"/>
          <p:nvPr/>
        </p:nvSpPr>
        <p:spPr>
          <a:xfrm>
            <a:off x="1322732" y="5197876"/>
            <a:ext cx="1805522" cy="1117614"/>
          </a:xfrm>
          <a:prstGeom prst="rect">
            <a:avLst/>
          </a:prstGeom>
        </p:spPr>
        <p:txBody>
          <a:bodyPr vert="horz" wrap="square" lIns="0" tIns="9525" rIns="0" bIns="0" rtlCol="0">
            <a:spAutoFit/>
          </a:bodyPr>
          <a:lstStyle/>
          <a:p>
            <a:pPr marL="9525" marR="3810" lvl="0" indent="0" algn="ctr" defTabSz="685800" rtl="0" eaLnBrk="1" fontAlgn="auto" latinLnBrk="0" hangingPunct="1">
              <a:lnSpc>
                <a:spcPct val="100000"/>
              </a:lnSpc>
              <a:spcBef>
                <a:spcPts val="75"/>
              </a:spcBef>
              <a:spcAft>
                <a:spcPts val="0"/>
              </a:spcAft>
              <a:buClrTx/>
              <a:buSzTx/>
              <a:buFontTx/>
              <a:buNone/>
              <a:tabLst/>
              <a:defRPr/>
            </a:pP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Mobile </a:t>
            </a:r>
            <a:r>
              <a:rPr kumimoji="0" lang="en-US" sz="1800" b="1" i="0" u="none" strike="noStrike" kern="1200" cap="none" spc="-4" normalizeH="0" baseline="0" noProof="0" dirty="0" smtClean="0">
                <a:ln>
                  <a:noFill/>
                </a:ln>
                <a:solidFill>
                  <a:prstClr val="white"/>
                </a:solidFill>
                <a:effectLst/>
                <a:uLnTx/>
                <a:uFillTx/>
                <a:latin typeface="Verdana"/>
                <a:ea typeface="+mn-ea"/>
                <a:cs typeface="Verdana"/>
              </a:rPr>
              <a:t>phone</a:t>
            </a:r>
            <a:r>
              <a:rPr kumimoji="0" lang="en-US" sz="1800" b="0" i="0" u="none" strike="noStrike" kern="1200" cap="none" spc="-4" normalizeH="0" baseline="0" noProof="0" dirty="0" smtClean="0">
                <a:ln>
                  <a:noFill/>
                </a:ln>
                <a:solidFill>
                  <a:prstClr val="white"/>
                </a:solidFill>
                <a:effectLst/>
                <a:uLnTx/>
                <a:uFillTx/>
                <a:latin typeface="Verdana"/>
                <a:ea typeface="+mn-ea"/>
                <a:cs typeface="Verdana"/>
              </a:rPr>
              <a:t> policy – paid monthly contract</a:t>
            </a:r>
            <a:endParaRPr kumimoji="0" lang="en-US" sz="18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32" name="Freeform 241"/>
          <p:cNvSpPr>
            <a:spLocks noChangeAspect="1" noEditPoints="1"/>
          </p:cNvSpPr>
          <p:nvPr/>
        </p:nvSpPr>
        <p:spPr bwMode="auto">
          <a:xfrm>
            <a:off x="4357766" y="4274779"/>
            <a:ext cx="640080" cy="64008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3" name="Freeform 5"/>
          <p:cNvSpPr>
            <a:spLocks noChangeAspect="1" noEditPoints="1"/>
          </p:cNvSpPr>
          <p:nvPr/>
        </p:nvSpPr>
        <p:spPr bwMode="auto">
          <a:xfrm>
            <a:off x="1905453" y="4274779"/>
            <a:ext cx="640080" cy="6400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1 w 512"/>
              <a:gd name="T11" fmla="*/ 394 h 512"/>
              <a:gd name="T12" fmla="*/ 338 w 512"/>
              <a:gd name="T13" fmla="*/ 393 h 512"/>
              <a:gd name="T14" fmla="*/ 195 w 512"/>
              <a:gd name="T15" fmla="*/ 316 h 512"/>
              <a:gd name="T16" fmla="*/ 119 w 512"/>
              <a:gd name="T17" fmla="*/ 173 h 512"/>
              <a:gd name="T18" fmla="*/ 131 w 512"/>
              <a:gd name="T19" fmla="*/ 132 h 512"/>
              <a:gd name="T20" fmla="*/ 133 w 512"/>
              <a:gd name="T21" fmla="*/ 129 h 512"/>
              <a:gd name="T22" fmla="*/ 160 w 512"/>
              <a:gd name="T23" fmla="*/ 107 h 512"/>
              <a:gd name="T24" fmla="*/ 160 w 512"/>
              <a:gd name="T25" fmla="*/ 107 h 512"/>
              <a:gd name="T26" fmla="*/ 189 w 512"/>
              <a:gd name="T27" fmla="*/ 115 h 512"/>
              <a:gd name="T28" fmla="*/ 238 w 512"/>
              <a:gd name="T29" fmla="*/ 177 h 512"/>
              <a:gd name="T30" fmla="*/ 236 w 512"/>
              <a:gd name="T31" fmla="*/ 186 h 512"/>
              <a:gd name="T32" fmla="*/ 212 w 512"/>
              <a:gd name="T33" fmla="*/ 210 h 512"/>
              <a:gd name="T34" fmla="*/ 219 w 512"/>
              <a:gd name="T35" fmla="*/ 222 h 512"/>
              <a:gd name="T36" fmla="*/ 251 w 512"/>
              <a:gd name="T37" fmla="*/ 261 h 512"/>
              <a:gd name="T38" fmla="*/ 290 w 512"/>
              <a:gd name="T39" fmla="*/ 292 h 512"/>
              <a:gd name="T40" fmla="*/ 302 w 512"/>
              <a:gd name="T41" fmla="*/ 299 h 512"/>
              <a:gd name="T42" fmla="*/ 326 w 512"/>
              <a:gd name="T43" fmla="*/ 276 h 512"/>
              <a:gd name="T44" fmla="*/ 335 w 512"/>
              <a:gd name="T45" fmla="*/ 273 h 512"/>
              <a:gd name="T46" fmla="*/ 397 w 512"/>
              <a:gd name="T47" fmla="*/ 322 h 512"/>
              <a:gd name="T48" fmla="*/ 404 w 512"/>
              <a:gd name="T49" fmla="*/ 350 h 512"/>
              <a:gd name="T50" fmla="*/ 404 w 512"/>
              <a:gd name="T51" fmla="*/ 350 h 512"/>
              <a:gd name="T52" fmla="*/ 382 w 512"/>
              <a:gd name="T53" fmla="*/ 378 h 512"/>
              <a:gd name="T54" fmla="*/ 379 w 512"/>
              <a:gd name="T55" fmla="*/ 381 h 512"/>
              <a:gd name="T56" fmla="*/ 351 w 512"/>
              <a:gd name="T57" fmla="*/ 394 h 512"/>
              <a:gd name="T58" fmla="*/ 166 w 512"/>
              <a:gd name="T59" fmla="*/ 128 h 512"/>
              <a:gd name="T60" fmla="*/ 149 w 512"/>
              <a:gd name="T61" fmla="*/ 144 h 512"/>
              <a:gd name="T62" fmla="*/ 146 w 512"/>
              <a:gd name="T63" fmla="*/ 147 h 512"/>
              <a:gd name="T64" fmla="*/ 140 w 512"/>
              <a:gd name="T65" fmla="*/ 169 h 512"/>
              <a:gd name="T66" fmla="*/ 140 w 512"/>
              <a:gd name="T67" fmla="*/ 171 h 512"/>
              <a:gd name="T68" fmla="*/ 210 w 512"/>
              <a:gd name="T69" fmla="*/ 301 h 512"/>
              <a:gd name="T70" fmla="*/ 341 w 512"/>
              <a:gd name="T71" fmla="*/ 372 h 512"/>
              <a:gd name="T72" fmla="*/ 342 w 512"/>
              <a:gd name="T73" fmla="*/ 372 h 512"/>
              <a:gd name="T74" fmla="*/ 364 w 512"/>
              <a:gd name="T75" fmla="*/ 365 h 512"/>
              <a:gd name="T76" fmla="*/ 368 w 512"/>
              <a:gd name="T77" fmla="*/ 362 h 512"/>
              <a:gd name="T78" fmla="*/ 383 w 512"/>
              <a:gd name="T79" fmla="*/ 346 h 512"/>
              <a:gd name="T80" fmla="*/ 337 w 512"/>
              <a:gd name="T81" fmla="*/ 295 h 512"/>
              <a:gd name="T82" fmla="*/ 311 w 512"/>
              <a:gd name="T83" fmla="*/ 321 h 512"/>
              <a:gd name="T84" fmla="*/ 297 w 512"/>
              <a:gd name="T85" fmla="*/ 322 h 512"/>
              <a:gd name="T86" fmla="*/ 279 w 512"/>
              <a:gd name="T87" fmla="*/ 310 h 512"/>
              <a:gd name="T88" fmla="*/ 235 w 512"/>
              <a:gd name="T89" fmla="*/ 276 h 512"/>
              <a:gd name="T90" fmla="*/ 201 w 512"/>
              <a:gd name="T91" fmla="*/ 233 h 512"/>
              <a:gd name="T92" fmla="*/ 189 w 512"/>
              <a:gd name="T93" fmla="*/ 214 h 512"/>
              <a:gd name="T94" fmla="*/ 191 w 512"/>
              <a:gd name="T95" fmla="*/ 201 h 512"/>
              <a:gd name="T96" fmla="*/ 217 w 512"/>
              <a:gd name="T97" fmla="*/ 175 h 512"/>
              <a:gd name="T98" fmla="*/ 166 w 512"/>
              <a:gd name="T9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1" y="394"/>
                </a:moveTo>
                <a:cubicBezTo>
                  <a:pt x="347" y="394"/>
                  <a:pt x="343" y="394"/>
                  <a:pt x="338" y="393"/>
                </a:cubicBezTo>
                <a:cubicBezTo>
                  <a:pt x="329" y="392"/>
                  <a:pt x="257" y="381"/>
                  <a:pt x="195" y="316"/>
                </a:cubicBezTo>
                <a:cubicBezTo>
                  <a:pt x="130" y="254"/>
                  <a:pt x="120" y="182"/>
                  <a:pt x="119" y="173"/>
                </a:cubicBezTo>
                <a:cubicBezTo>
                  <a:pt x="113" y="150"/>
                  <a:pt x="122" y="141"/>
                  <a:pt x="131" y="132"/>
                </a:cubicBezTo>
                <a:cubicBezTo>
                  <a:pt x="133" y="129"/>
                  <a:pt x="133" y="129"/>
                  <a:pt x="133" y="129"/>
                </a:cubicBezTo>
                <a:cubicBezTo>
                  <a:pt x="143" y="119"/>
                  <a:pt x="149" y="110"/>
                  <a:pt x="160" y="107"/>
                </a:cubicBezTo>
                <a:cubicBezTo>
                  <a:pt x="160" y="107"/>
                  <a:pt x="160" y="107"/>
                  <a:pt x="160" y="107"/>
                </a:cubicBezTo>
                <a:cubicBezTo>
                  <a:pt x="160" y="106"/>
                  <a:pt x="171" y="106"/>
                  <a:pt x="189" y="115"/>
                </a:cubicBezTo>
                <a:cubicBezTo>
                  <a:pt x="216" y="129"/>
                  <a:pt x="234" y="151"/>
                  <a:pt x="238" y="177"/>
                </a:cubicBezTo>
                <a:cubicBezTo>
                  <a:pt x="239" y="180"/>
                  <a:pt x="238" y="183"/>
                  <a:pt x="236" y="186"/>
                </a:cubicBezTo>
                <a:cubicBezTo>
                  <a:pt x="212" y="210"/>
                  <a:pt x="212" y="210"/>
                  <a:pt x="212" y="210"/>
                </a:cubicBezTo>
                <a:cubicBezTo>
                  <a:pt x="215" y="214"/>
                  <a:pt x="217" y="218"/>
                  <a:pt x="219" y="222"/>
                </a:cubicBezTo>
                <a:cubicBezTo>
                  <a:pt x="227" y="233"/>
                  <a:pt x="232" y="242"/>
                  <a:pt x="251" y="261"/>
                </a:cubicBezTo>
                <a:cubicBezTo>
                  <a:pt x="269" y="280"/>
                  <a:pt x="278" y="285"/>
                  <a:pt x="290" y="292"/>
                </a:cubicBezTo>
                <a:cubicBezTo>
                  <a:pt x="293" y="294"/>
                  <a:pt x="297" y="297"/>
                  <a:pt x="302" y="299"/>
                </a:cubicBezTo>
                <a:cubicBezTo>
                  <a:pt x="326" y="276"/>
                  <a:pt x="326" y="276"/>
                  <a:pt x="326" y="276"/>
                </a:cubicBezTo>
                <a:cubicBezTo>
                  <a:pt x="328" y="273"/>
                  <a:pt x="331" y="272"/>
                  <a:pt x="335" y="273"/>
                </a:cubicBezTo>
                <a:cubicBezTo>
                  <a:pt x="361" y="276"/>
                  <a:pt x="383" y="294"/>
                  <a:pt x="397" y="322"/>
                </a:cubicBezTo>
                <a:cubicBezTo>
                  <a:pt x="403" y="335"/>
                  <a:pt x="406" y="345"/>
                  <a:pt x="404" y="350"/>
                </a:cubicBezTo>
                <a:cubicBezTo>
                  <a:pt x="404" y="350"/>
                  <a:pt x="404" y="350"/>
                  <a:pt x="404" y="350"/>
                </a:cubicBezTo>
                <a:cubicBezTo>
                  <a:pt x="402" y="359"/>
                  <a:pt x="393" y="368"/>
                  <a:pt x="382" y="378"/>
                </a:cubicBezTo>
                <a:cubicBezTo>
                  <a:pt x="379" y="381"/>
                  <a:pt x="379" y="381"/>
                  <a:pt x="379" y="381"/>
                </a:cubicBezTo>
                <a:cubicBezTo>
                  <a:pt x="372" y="387"/>
                  <a:pt x="365" y="394"/>
                  <a:pt x="351" y="394"/>
                </a:cubicBezTo>
                <a:close/>
                <a:moveTo>
                  <a:pt x="166" y="128"/>
                </a:moveTo>
                <a:cubicBezTo>
                  <a:pt x="161" y="131"/>
                  <a:pt x="153" y="140"/>
                  <a:pt x="149" y="144"/>
                </a:cubicBezTo>
                <a:cubicBezTo>
                  <a:pt x="146" y="147"/>
                  <a:pt x="146" y="147"/>
                  <a:pt x="146" y="147"/>
                </a:cubicBezTo>
                <a:cubicBezTo>
                  <a:pt x="139" y="155"/>
                  <a:pt x="137" y="157"/>
                  <a:pt x="140" y="169"/>
                </a:cubicBezTo>
                <a:cubicBezTo>
                  <a:pt x="140" y="170"/>
                  <a:pt x="140" y="170"/>
                  <a:pt x="140" y="171"/>
                </a:cubicBezTo>
                <a:cubicBezTo>
                  <a:pt x="140" y="171"/>
                  <a:pt x="148" y="242"/>
                  <a:pt x="210" y="301"/>
                </a:cubicBezTo>
                <a:cubicBezTo>
                  <a:pt x="270" y="364"/>
                  <a:pt x="340" y="371"/>
                  <a:pt x="341" y="372"/>
                </a:cubicBezTo>
                <a:cubicBezTo>
                  <a:pt x="341" y="372"/>
                  <a:pt x="342" y="372"/>
                  <a:pt x="342" y="372"/>
                </a:cubicBezTo>
                <a:cubicBezTo>
                  <a:pt x="355" y="375"/>
                  <a:pt x="357" y="373"/>
                  <a:pt x="364" y="365"/>
                </a:cubicBezTo>
                <a:cubicBezTo>
                  <a:pt x="368" y="362"/>
                  <a:pt x="368" y="362"/>
                  <a:pt x="368" y="362"/>
                </a:cubicBezTo>
                <a:cubicBezTo>
                  <a:pt x="371" y="359"/>
                  <a:pt x="380" y="350"/>
                  <a:pt x="383" y="346"/>
                </a:cubicBezTo>
                <a:cubicBezTo>
                  <a:pt x="380" y="336"/>
                  <a:pt x="368" y="303"/>
                  <a:pt x="337" y="295"/>
                </a:cubicBezTo>
                <a:cubicBezTo>
                  <a:pt x="311" y="321"/>
                  <a:pt x="311" y="321"/>
                  <a:pt x="311" y="321"/>
                </a:cubicBezTo>
                <a:cubicBezTo>
                  <a:pt x="307" y="324"/>
                  <a:pt x="301" y="325"/>
                  <a:pt x="297" y="322"/>
                </a:cubicBezTo>
                <a:cubicBezTo>
                  <a:pt x="290" y="317"/>
                  <a:pt x="284" y="313"/>
                  <a:pt x="279" y="310"/>
                </a:cubicBezTo>
                <a:cubicBezTo>
                  <a:pt x="267" y="303"/>
                  <a:pt x="256" y="296"/>
                  <a:pt x="235" y="276"/>
                </a:cubicBezTo>
                <a:cubicBezTo>
                  <a:pt x="215" y="255"/>
                  <a:pt x="209" y="245"/>
                  <a:pt x="201" y="233"/>
                </a:cubicBezTo>
                <a:cubicBezTo>
                  <a:pt x="198" y="227"/>
                  <a:pt x="194" y="222"/>
                  <a:pt x="189" y="214"/>
                </a:cubicBezTo>
                <a:cubicBezTo>
                  <a:pt x="186" y="210"/>
                  <a:pt x="187" y="204"/>
                  <a:pt x="191" y="201"/>
                </a:cubicBezTo>
                <a:cubicBezTo>
                  <a:pt x="217" y="175"/>
                  <a:pt x="217" y="175"/>
                  <a:pt x="217" y="175"/>
                </a:cubicBezTo>
                <a:cubicBezTo>
                  <a:pt x="209" y="144"/>
                  <a:pt x="175" y="131"/>
                  <a:pt x="166"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4" name="Freeform 259"/>
          <p:cNvSpPr>
            <a:spLocks noChangeAspect="1" noEditPoints="1"/>
          </p:cNvSpPr>
          <p:nvPr/>
        </p:nvSpPr>
        <p:spPr bwMode="auto">
          <a:xfrm>
            <a:off x="6947485" y="4275360"/>
            <a:ext cx="640080" cy="640080"/>
          </a:xfrm>
          <a:custGeom>
            <a:avLst/>
            <a:gdLst>
              <a:gd name="T0" fmla="*/ 174 w 512"/>
              <a:gd name="T1" fmla="*/ 245 h 512"/>
              <a:gd name="T2" fmla="*/ 373 w 512"/>
              <a:gd name="T3" fmla="*/ 245 h 512"/>
              <a:gd name="T4" fmla="*/ 373 w 512"/>
              <a:gd name="T5" fmla="*/ 288 h 512"/>
              <a:gd name="T6" fmla="*/ 174 w 512"/>
              <a:gd name="T7" fmla="*/ 288 h 512"/>
              <a:gd name="T8" fmla="*/ 145 w 512"/>
              <a:gd name="T9" fmla="*/ 266 h 512"/>
              <a:gd name="T10" fmla="*/ 174 w 512"/>
              <a:gd name="T11" fmla="*/ 245 h 512"/>
              <a:gd name="T12" fmla="*/ 366 w 512"/>
              <a:gd name="T13" fmla="*/ 160 h 512"/>
              <a:gd name="T14" fmla="*/ 337 w 512"/>
              <a:gd name="T15" fmla="*/ 138 h 512"/>
              <a:gd name="T16" fmla="*/ 138 w 512"/>
              <a:gd name="T17" fmla="*/ 138 h 512"/>
              <a:gd name="T18" fmla="*/ 138 w 512"/>
              <a:gd name="T19" fmla="*/ 181 h 512"/>
              <a:gd name="T20" fmla="*/ 337 w 512"/>
              <a:gd name="T21" fmla="*/ 181 h 512"/>
              <a:gd name="T22" fmla="*/ 366 w 512"/>
              <a:gd name="T23" fmla="*/ 160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266 w 512"/>
              <a:gd name="T35" fmla="*/ 224 h 512"/>
              <a:gd name="T36" fmla="*/ 266 w 512"/>
              <a:gd name="T37" fmla="*/ 202 h 512"/>
              <a:gd name="T38" fmla="*/ 341 w 512"/>
              <a:gd name="T39" fmla="*/ 202 h 512"/>
              <a:gd name="T40" fmla="*/ 347 w 512"/>
              <a:gd name="T41" fmla="*/ 200 h 512"/>
              <a:gd name="T42" fmla="*/ 390 w 512"/>
              <a:gd name="T43" fmla="*/ 168 h 512"/>
              <a:gd name="T44" fmla="*/ 394 w 512"/>
              <a:gd name="T45" fmla="*/ 160 h 512"/>
              <a:gd name="T46" fmla="*/ 390 w 512"/>
              <a:gd name="T47" fmla="*/ 151 h 512"/>
              <a:gd name="T48" fmla="*/ 347 w 512"/>
              <a:gd name="T49" fmla="*/ 119 h 512"/>
              <a:gd name="T50" fmla="*/ 341 w 512"/>
              <a:gd name="T51" fmla="*/ 117 h 512"/>
              <a:gd name="T52" fmla="*/ 266 w 512"/>
              <a:gd name="T53" fmla="*/ 117 h 512"/>
              <a:gd name="T54" fmla="*/ 266 w 512"/>
              <a:gd name="T55" fmla="*/ 106 h 512"/>
              <a:gd name="T56" fmla="*/ 256 w 512"/>
              <a:gd name="T57" fmla="*/ 96 h 512"/>
              <a:gd name="T58" fmla="*/ 245 w 512"/>
              <a:gd name="T59" fmla="*/ 106 h 512"/>
              <a:gd name="T60" fmla="*/ 245 w 512"/>
              <a:gd name="T61" fmla="*/ 117 h 512"/>
              <a:gd name="T62" fmla="*/ 128 w 512"/>
              <a:gd name="T63" fmla="*/ 117 h 512"/>
              <a:gd name="T64" fmla="*/ 117 w 512"/>
              <a:gd name="T65" fmla="*/ 128 h 512"/>
              <a:gd name="T66" fmla="*/ 117 w 512"/>
              <a:gd name="T67" fmla="*/ 192 h 512"/>
              <a:gd name="T68" fmla="*/ 128 w 512"/>
              <a:gd name="T69" fmla="*/ 202 h 512"/>
              <a:gd name="T70" fmla="*/ 245 w 512"/>
              <a:gd name="T71" fmla="*/ 202 h 512"/>
              <a:gd name="T72" fmla="*/ 245 w 512"/>
              <a:gd name="T73" fmla="*/ 224 h 512"/>
              <a:gd name="T74" fmla="*/ 170 w 512"/>
              <a:gd name="T75" fmla="*/ 224 h 512"/>
              <a:gd name="T76" fmla="*/ 164 w 512"/>
              <a:gd name="T77" fmla="*/ 226 h 512"/>
              <a:gd name="T78" fmla="*/ 121 w 512"/>
              <a:gd name="T79" fmla="*/ 258 h 512"/>
              <a:gd name="T80" fmla="*/ 117 w 512"/>
              <a:gd name="T81" fmla="*/ 266 h 512"/>
              <a:gd name="T82" fmla="*/ 121 w 512"/>
              <a:gd name="T83" fmla="*/ 275 h 512"/>
              <a:gd name="T84" fmla="*/ 164 w 512"/>
              <a:gd name="T85" fmla="*/ 307 h 512"/>
              <a:gd name="T86" fmla="*/ 170 w 512"/>
              <a:gd name="T87" fmla="*/ 309 h 512"/>
              <a:gd name="T88" fmla="*/ 245 w 512"/>
              <a:gd name="T89" fmla="*/ 309 h 512"/>
              <a:gd name="T90" fmla="*/ 245 w 512"/>
              <a:gd name="T91" fmla="*/ 405 h 512"/>
              <a:gd name="T92" fmla="*/ 256 w 512"/>
              <a:gd name="T93" fmla="*/ 416 h 512"/>
              <a:gd name="T94" fmla="*/ 266 w 512"/>
              <a:gd name="T95" fmla="*/ 405 h 512"/>
              <a:gd name="T96" fmla="*/ 266 w 512"/>
              <a:gd name="T97" fmla="*/ 309 h 512"/>
              <a:gd name="T98" fmla="*/ 384 w 512"/>
              <a:gd name="T99" fmla="*/ 309 h 512"/>
              <a:gd name="T100" fmla="*/ 394 w 512"/>
              <a:gd name="T101" fmla="*/ 298 h 512"/>
              <a:gd name="T102" fmla="*/ 394 w 512"/>
              <a:gd name="T103" fmla="*/ 234 h 512"/>
              <a:gd name="T104" fmla="*/ 384 w 512"/>
              <a:gd name="T105" fmla="*/ 224 h 512"/>
              <a:gd name="T106" fmla="*/ 266 w 512"/>
              <a:gd name="T107"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174" y="245"/>
                </a:moveTo>
                <a:cubicBezTo>
                  <a:pt x="373" y="245"/>
                  <a:pt x="373" y="245"/>
                  <a:pt x="373" y="245"/>
                </a:cubicBezTo>
                <a:cubicBezTo>
                  <a:pt x="373" y="288"/>
                  <a:pt x="373" y="288"/>
                  <a:pt x="373" y="288"/>
                </a:cubicBezTo>
                <a:cubicBezTo>
                  <a:pt x="174" y="288"/>
                  <a:pt x="174" y="288"/>
                  <a:pt x="174" y="288"/>
                </a:cubicBezTo>
                <a:cubicBezTo>
                  <a:pt x="145" y="266"/>
                  <a:pt x="145" y="266"/>
                  <a:pt x="145" y="266"/>
                </a:cubicBezTo>
                <a:lnTo>
                  <a:pt x="174" y="245"/>
                </a:lnTo>
                <a:close/>
                <a:moveTo>
                  <a:pt x="366" y="160"/>
                </a:moveTo>
                <a:cubicBezTo>
                  <a:pt x="337" y="138"/>
                  <a:pt x="337" y="138"/>
                  <a:pt x="337" y="138"/>
                </a:cubicBezTo>
                <a:cubicBezTo>
                  <a:pt x="138" y="138"/>
                  <a:pt x="138" y="138"/>
                  <a:pt x="138" y="138"/>
                </a:cubicBezTo>
                <a:cubicBezTo>
                  <a:pt x="138" y="181"/>
                  <a:pt x="138" y="181"/>
                  <a:pt x="138" y="181"/>
                </a:cubicBezTo>
                <a:cubicBezTo>
                  <a:pt x="337" y="181"/>
                  <a:pt x="337" y="181"/>
                  <a:pt x="337" y="181"/>
                </a:cubicBezTo>
                <a:lnTo>
                  <a:pt x="366"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66" y="224"/>
                </a:moveTo>
                <a:cubicBezTo>
                  <a:pt x="266" y="202"/>
                  <a:pt x="266" y="202"/>
                  <a:pt x="266" y="202"/>
                </a:cubicBezTo>
                <a:cubicBezTo>
                  <a:pt x="341" y="202"/>
                  <a:pt x="341" y="202"/>
                  <a:pt x="341" y="202"/>
                </a:cubicBezTo>
                <a:cubicBezTo>
                  <a:pt x="343" y="202"/>
                  <a:pt x="346" y="202"/>
                  <a:pt x="347" y="200"/>
                </a:cubicBezTo>
                <a:cubicBezTo>
                  <a:pt x="390" y="168"/>
                  <a:pt x="390" y="168"/>
                  <a:pt x="390" y="168"/>
                </a:cubicBezTo>
                <a:cubicBezTo>
                  <a:pt x="393" y="166"/>
                  <a:pt x="394" y="163"/>
                  <a:pt x="394" y="160"/>
                </a:cubicBezTo>
                <a:cubicBezTo>
                  <a:pt x="394" y="156"/>
                  <a:pt x="393" y="153"/>
                  <a:pt x="390" y="151"/>
                </a:cubicBezTo>
                <a:cubicBezTo>
                  <a:pt x="347" y="119"/>
                  <a:pt x="347" y="119"/>
                  <a:pt x="347" y="119"/>
                </a:cubicBezTo>
                <a:cubicBezTo>
                  <a:pt x="346" y="118"/>
                  <a:pt x="343" y="117"/>
                  <a:pt x="341"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128" y="117"/>
                  <a:pt x="128" y="117"/>
                  <a:pt x="128" y="117"/>
                </a:cubicBezTo>
                <a:cubicBezTo>
                  <a:pt x="122" y="117"/>
                  <a:pt x="117" y="122"/>
                  <a:pt x="117" y="128"/>
                </a:cubicBezTo>
                <a:cubicBezTo>
                  <a:pt x="117" y="192"/>
                  <a:pt x="117" y="192"/>
                  <a:pt x="117" y="192"/>
                </a:cubicBezTo>
                <a:cubicBezTo>
                  <a:pt x="117" y="198"/>
                  <a:pt x="122" y="202"/>
                  <a:pt x="128" y="202"/>
                </a:cubicBezTo>
                <a:cubicBezTo>
                  <a:pt x="245" y="202"/>
                  <a:pt x="245" y="202"/>
                  <a:pt x="245" y="202"/>
                </a:cubicBezTo>
                <a:cubicBezTo>
                  <a:pt x="245" y="224"/>
                  <a:pt x="245" y="224"/>
                  <a:pt x="245" y="224"/>
                </a:cubicBezTo>
                <a:cubicBezTo>
                  <a:pt x="170" y="224"/>
                  <a:pt x="170" y="224"/>
                  <a:pt x="170" y="224"/>
                </a:cubicBezTo>
                <a:cubicBezTo>
                  <a:pt x="168" y="224"/>
                  <a:pt x="166" y="224"/>
                  <a:pt x="164" y="226"/>
                </a:cubicBezTo>
                <a:cubicBezTo>
                  <a:pt x="121" y="258"/>
                  <a:pt x="121" y="258"/>
                  <a:pt x="121" y="258"/>
                </a:cubicBezTo>
                <a:cubicBezTo>
                  <a:pt x="119" y="260"/>
                  <a:pt x="117" y="263"/>
                  <a:pt x="117" y="266"/>
                </a:cubicBezTo>
                <a:cubicBezTo>
                  <a:pt x="117" y="270"/>
                  <a:pt x="119" y="273"/>
                  <a:pt x="121" y="275"/>
                </a:cubicBezTo>
                <a:cubicBezTo>
                  <a:pt x="164" y="307"/>
                  <a:pt x="164" y="307"/>
                  <a:pt x="164" y="307"/>
                </a:cubicBezTo>
                <a:cubicBezTo>
                  <a:pt x="166" y="308"/>
                  <a:pt x="168" y="309"/>
                  <a:pt x="170" y="309"/>
                </a:cubicBezTo>
                <a:cubicBezTo>
                  <a:pt x="245" y="309"/>
                  <a:pt x="245" y="309"/>
                  <a:pt x="245" y="309"/>
                </a:cubicBezTo>
                <a:cubicBezTo>
                  <a:pt x="245" y="405"/>
                  <a:pt x="245" y="405"/>
                  <a:pt x="245" y="405"/>
                </a:cubicBezTo>
                <a:cubicBezTo>
                  <a:pt x="245" y="411"/>
                  <a:pt x="250" y="416"/>
                  <a:pt x="256" y="416"/>
                </a:cubicBezTo>
                <a:cubicBezTo>
                  <a:pt x="262" y="416"/>
                  <a:pt x="266" y="411"/>
                  <a:pt x="266" y="405"/>
                </a:cubicBezTo>
                <a:cubicBezTo>
                  <a:pt x="266" y="309"/>
                  <a:pt x="266" y="309"/>
                  <a:pt x="266" y="309"/>
                </a:cubicBezTo>
                <a:cubicBezTo>
                  <a:pt x="384" y="309"/>
                  <a:pt x="384" y="309"/>
                  <a:pt x="384" y="309"/>
                </a:cubicBezTo>
                <a:cubicBezTo>
                  <a:pt x="390" y="309"/>
                  <a:pt x="394" y="304"/>
                  <a:pt x="394" y="298"/>
                </a:cubicBezTo>
                <a:cubicBezTo>
                  <a:pt x="394" y="234"/>
                  <a:pt x="394" y="234"/>
                  <a:pt x="394" y="234"/>
                </a:cubicBezTo>
                <a:cubicBezTo>
                  <a:pt x="394" y="228"/>
                  <a:pt x="390" y="224"/>
                  <a:pt x="384" y="224"/>
                </a:cubicBezTo>
                <a:lnTo>
                  <a:pt x="266" y="22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0455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7" grpId="0"/>
      <p:bldP spid="28" grpId="0"/>
      <p:bldP spid="29" grpId="0" animBg="1"/>
      <p:bldP spid="30" grpId="0"/>
      <p:bldP spid="31" grpId="0"/>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bwMode="gray">
          <a:xfrm>
            <a:off x="310896" y="402336"/>
            <a:ext cx="6530342"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What</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are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we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white"/>
                </a:solidFill>
                <a:effectLst/>
                <a:uLnTx/>
                <a:uFillTx/>
                <a:latin typeface="Verdana"/>
                <a:ea typeface="+mj-ea"/>
                <a:cs typeface="+mj-cs"/>
              </a:rPr>
              <a:t>like</a:t>
            </a:r>
            <a:r>
              <a:rPr kumimoji="0" lang="lv-LV" sz="2400" b="0" i="0" u="none" strike="noStrike" kern="1200" cap="none" spc="0" normalizeH="0" baseline="0" noProof="0" dirty="0" smtClean="0">
                <a:ln>
                  <a:noFill/>
                </a:ln>
                <a:solidFill>
                  <a:prstClr val="white"/>
                </a:solidFill>
                <a:effectLst/>
                <a:uLnTx/>
                <a:uFillTx/>
                <a:latin typeface="Verdana"/>
                <a:ea typeface="+mj-ea"/>
                <a:cs typeface="+mj-cs"/>
              </a:rPr>
              <a:t>?</a:t>
            </a:r>
            <a:endParaRPr kumimoji="0" lang="en-US" sz="2400" b="0" i="0" u="none" strike="noStrike" kern="1200" cap="none" spc="0" normalizeH="0" baseline="0" noProof="0" dirty="0">
              <a:ln>
                <a:noFill/>
              </a:ln>
              <a:solidFill>
                <a:prstClr val="white"/>
              </a:solidFill>
              <a:effectLst/>
              <a:uLnTx/>
              <a:uFillTx/>
              <a:latin typeface="Verdana"/>
              <a:ea typeface="+mj-ea"/>
              <a:cs typeface="+mj-cs"/>
            </a:endParaRPr>
          </a:p>
        </p:txBody>
      </p:sp>
      <p:grpSp>
        <p:nvGrpSpPr>
          <p:cNvPr id="26" name="Group 25"/>
          <p:cNvGrpSpPr/>
          <p:nvPr/>
        </p:nvGrpSpPr>
        <p:grpSpPr>
          <a:xfrm>
            <a:off x="3055572" y="4229184"/>
            <a:ext cx="9268329" cy="2336865"/>
            <a:chOff x="630842" y="5811155"/>
            <a:chExt cx="9268329" cy="2336865"/>
          </a:xfrm>
        </p:grpSpPr>
        <p:sp>
          <p:nvSpPr>
            <p:cNvPr id="35" name="Rectangle 34"/>
            <p:cNvSpPr/>
            <p:nvPr/>
          </p:nvSpPr>
          <p:spPr>
            <a:xfrm>
              <a:off x="3144815" y="6698489"/>
              <a:ext cx="6196575"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6BC25"/>
                  </a:solidFill>
                  <a:effectLst/>
                  <a:uLnTx/>
                  <a:uFillTx/>
                  <a:latin typeface="Verdana"/>
                  <a:ea typeface="Calibri" panose="020F0502020204030204" pitchFamily="34" charset="0"/>
                  <a:cs typeface="+mn-cs"/>
                </a:rPr>
                <a:t>f</a:t>
              </a:r>
              <a:r>
                <a:rPr kumimoji="0" lang="en-US" sz="4000" b="1" i="0" u="none" strike="noStrike" kern="1200" cap="none" spc="0" normalizeH="0" baseline="0" noProof="0" dirty="0" smtClean="0">
                  <a:ln>
                    <a:noFill/>
                  </a:ln>
                  <a:solidFill>
                    <a:srgbClr val="86BC25"/>
                  </a:solidFill>
                  <a:effectLst/>
                  <a:uLnTx/>
                  <a:uFillTx/>
                  <a:latin typeface="Verdana"/>
                  <a:ea typeface="Calibri" panose="020F0502020204030204" pitchFamily="34" charset="0"/>
                  <a:cs typeface="+mn-cs"/>
                </a:rPr>
                <a:t>riendly</a:t>
              </a:r>
              <a:endParaRPr kumimoji="0" lang="en-US" sz="4000" b="1" i="0" u="none" strike="noStrike" kern="1200" cap="none" spc="0" normalizeH="0" baseline="0" noProof="0" dirty="0">
                <a:ln>
                  <a:noFill/>
                </a:ln>
                <a:solidFill>
                  <a:srgbClr val="86BC25"/>
                </a:solidFill>
                <a:effectLst/>
                <a:uLnTx/>
                <a:uFillTx/>
                <a:latin typeface="Verdana"/>
                <a:ea typeface="Calibri" panose="020F0502020204030204" pitchFamily="34" charset="0"/>
                <a:cs typeface="+mn-cs"/>
              </a:endParaRPr>
            </a:p>
          </p:txBody>
        </p:sp>
        <p:sp>
          <p:nvSpPr>
            <p:cNvPr id="36" name="Rectangle 35"/>
            <p:cNvSpPr/>
            <p:nvPr/>
          </p:nvSpPr>
          <p:spPr>
            <a:xfrm>
              <a:off x="1207375" y="6671277"/>
              <a:ext cx="6196575" cy="6771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97A9"/>
                  </a:solidFill>
                  <a:effectLst/>
                  <a:uLnTx/>
                  <a:uFillTx/>
                  <a:latin typeface="Verdana"/>
                  <a:ea typeface="Calibri" panose="020F0502020204030204" pitchFamily="34" charset="0"/>
                  <a:cs typeface="+mn-cs"/>
                </a:rPr>
                <a:t>h</a:t>
              </a:r>
              <a:r>
                <a:rPr kumimoji="0" lang="en-US" sz="3800" b="1" i="0" u="none" strike="noStrike" kern="1200" cap="none" spc="0" normalizeH="0" baseline="0" noProof="0" dirty="0" smtClean="0">
                  <a:ln>
                    <a:noFill/>
                  </a:ln>
                  <a:solidFill>
                    <a:srgbClr val="0097A9"/>
                  </a:solidFill>
                  <a:effectLst/>
                  <a:uLnTx/>
                  <a:uFillTx/>
                  <a:latin typeface="Verdana"/>
                  <a:ea typeface="Calibri" panose="020F0502020204030204" pitchFamily="34" charset="0"/>
                  <a:cs typeface="+mn-cs"/>
                </a:rPr>
                <a:t>elpful</a:t>
              </a:r>
              <a:endParaRPr kumimoji="0" lang="en-US" sz="3800" b="1" i="0" u="none" strike="noStrike" kern="1200" cap="none" spc="0" normalizeH="0" baseline="0" noProof="0" dirty="0">
                <a:ln>
                  <a:noFill/>
                </a:ln>
                <a:solidFill>
                  <a:srgbClr val="0097A9"/>
                </a:solidFill>
                <a:effectLst/>
                <a:uLnTx/>
                <a:uFillTx/>
                <a:latin typeface="Verdana"/>
                <a:ea typeface="Calibri" panose="020F0502020204030204" pitchFamily="34" charset="0"/>
                <a:cs typeface="+mn-cs"/>
              </a:endParaRPr>
            </a:p>
          </p:txBody>
        </p:sp>
        <p:sp>
          <p:nvSpPr>
            <p:cNvPr id="37" name="Rectangle 36"/>
            <p:cNvSpPr/>
            <p:nvPr/>
          </p:nvSpPr>
          <p:spPr>
            <a:xfrm>
              <a:off x="3648896" y="6165008"/>
              <a:ext cx="6196575"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7A9">
                      <a:lumMod val="20000"/>
                      <a:lumOff val="80000"/>
                    </a:srgbClr>
                  </a:solidFill>
                  <a:effectLst/>
                  <a:uLnTx/>
                  <a:uFillTx/>
                  <a:latin typeface="Verdana"/>
                  <a:ea typeface="Calibri" panose="020F0502020204030204" pitchFamily="34" charset="0"/>
                  <a:cs typeface="+mn-cs"/>
                </a:rPr>
                <a:t>p</a:t>
              </a:r>
              <a:r>
                <a:rPr kumimoji="0" lang="en-US" sz="3600" b="1" i="0" u="none" strike="noStrike" kern="1200" cap="none" spc="0" normalizeH="0" baseline="0" noProof="0" dirty="0" smtClean="0">
                  <a:ln>
                    <a:noFill/>
                  </a:ln>
                  <a:solidFill>
                    <a:srgbClr val="0097A9">
                      <a:lumMod val="20000"/>
                      <a:lumOff val="80000"/>
                    </a:srgbClr>
                  </a:solidFill>
                  <a:effectLst/>
                  <a:uLnTx/>
                  <a:uFillTx/>
                  <a:latin typeface="Verdana"/>
                  <a:ea typeface="Calibri" panose="020F0502020204030204" pitchFamily="34" charset="0"/>
                  <a:cs typeface="+mn-cs"/>
                </a:rPr>
                <a:t>ositive</a:t>
              </a:r>
              <a:endParaRPr kumimoji="0" lang="en-US" sz="3600" b="1" i="0" u="none" strike="noStrike" kern="1200" cap="none" spc="0" normalizeH="0" baseline="0" noProof="0" dirty="0">
                <a:ln>
                  <a:noFill/>
                </a:ln>
                <a:solidFill>
                  <a:srgbClr val="0097A9">
                    <a:lumMod val="20000"/>
                    <a:lumOff val="80000"/>
                  </a:srgbClr>
                </a:solidFill>
                <a:effectLst/>
                <a:uLnTx/>
                <a:uFillTx/>
                <a:latin typeface="Verdana"/>
                <a:ea typeface="Calibri" panose="020F0502020204030204" pitchFamily="34" charset="0"/>
                <a:cs typeface="+mn-cs"/>
              </a:endParaRPr>
            </a:p>
          </p:txBody>
        </p:sp>
        <p:sp>
          <p:nvSpPr>
            <p:cNvPr id="38" name="Rectangle 37"/>
            <p:cNvSpPr/>
            <p:nvPr/>
          </p:nvSpPr>
          <p:spPr>
            <a:xfrm>
              <a:off x="1925268" y="5811155"/>
              <a:ext cx="6196575" cy="6155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lumMod val="90000"/>
                    </a:srgbClr>
                  </a:solidFill>
                  <a:effectLst/>
                  <a:uLnTx/>
                  <a:uFillTx/>
                  <a:latin typeface="Verdana"/>
                  <a:ea typeface="Calibri" panose="020F0502020204030204" pitchFamily="34" charset="0"/>
                  <a:cs typeface="+mn-cs"/>
                </a:rPr>
                <a:t>p</a:t>
              </a:r>
              <a:r>
                <a:rPr kumimoji="0" lang="en-US" sz="3400" b="1" i="0" u="none" strike="noStrike" kern="1200" cap="none" spc="0" normalizeH="0" baseline="0" noProof="0" dirty="0" smtClean="0">
                  <a:ln>
                    <a:noFill/>
                  </a:ln>
                  <a:solidFill>
                    <a:srgbClr val="E7E6E6">
                      <a:lumMod val="90000"/>
                    </a:srgbClr>
                  </a:solidFill>
                  <a:effectLst/>
                  <a:uLnTx/>
                  <a:uFillTx/>
                  <a:latin typeface="Verdana"/>
                  <a:ea typeface="Calibri" panose="020F0502020204030204" pitchFamily="34" charset="0"/>
                  <a:cs typeface="+mn-cs"/>
                </a:rPr>
                <a:t>rofessional</a:t>
              </a:r>
              <a:endParaRPr kumimoji="0" lang="en-US" sz="3400" b="1" i="0" u="none" strike="noStrike" kern="1200" cap="none" spc="0" normalizeH="0" baseline="0" noProof="0" dirty="0">
                <a:ln>
                  <a:noFill/>
                </a:ln>
                <a:solidFill>
                  <a:srgbClr val="E7E6E6">
                    <a:lumMod val="90000"/>
                  </a:srgbClr>
                </a:solidFill>
                <a:effectLst/>
                <a:uLnTx/>
                <a:uFillTx/>
                <a:latin typeface="Verdana"/>
                <a:ea typeface="Calibri" panose="020F0502020204030204" pitchFamily="34" charset="0"/>
                <a:cs typeface="+mn-cs"/>
              </a:endParaRPr>
            </a:p>
          </p:txBody>
        </p:sp>
        <p:sp>
          <p:nvSpPr>
            <p:cNvPr id="39" name="Rectangle 38"/>
            <p:cNvSpPr/>
            <p:nvPr/>
          </p:nvSpPr>
          <p:spPr>
            <a:xfrm>
              <a:off x="810955" y="7179499"/>
              <a:ext cx="6196575"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6BC25">
                      <a:lumMod val="40000"/>
                      <a:lumOff val="60000"/>
                    </a:srgbClr>
                  </a:solidFill>
                  <a:effectLst/>
                  <a:uLnTx/>
                  <a:uFillTx/>
                  <a:latin typeface="Verdana"/>
                  <a:ea typeface="Calibri" panose="020F0502020204030204" pitchFamily="34" charset="0"/>
                  <a:cs typeface="+mn-cs"/>
                </a:rPr>
                <a:t>e</a:t>
              </a:r>
              <a:r>
                <a:rPr kumimoji="0" lang="en-US" sz="3200" b="1" i="0" u="none" strike="noStrike" kern="1200" cap="none" spc="0" normalizeH="0" baseline="0" noProof="0" dirty="0" smtClean="0">
                  <a:ln>
                    <a:noFill/>
                  </a:ln>
                  <a:solidFill>
                    <a:srgbClr val="86BC25">
                      <a:lumMod val="40000"/>
                      <a:lumOff val="60000"/>
                    </a:srgbClr>
                  </a:solidFill>
                  <a:effectLst/>
                  <a:uLnTx/>
                  <a:uFillTx/>
                  <a:latin typeface="Verdana"/>
                  <a:ea typeface="Calibri" panose="020F0502020204030204" pitchFamily="34" charset="0"/>
                  <a:cs typeface="+mn-cs"/>
                </a:rPr>
                <a:t>xperienced</a:t>
              </a:r>
              <a:endParaRPr kumimoji="0" lang="en-US" sz="3200" b="1" i="0" u="none" strike="noStrike" kern="1200" cap="none" spc="0" normalizeH="0" baseline="0" noProof="0" dirty="0">
                <a:ln>
                  <a:noFill/>
                </a:ln>
                <a:solidFill>
                  <a:srgbClr val="86BC25">
                    <a:lumMod val="40000"/>
                    <a:lumOff val="60000"/>
                  </a:srgbClr>
                </a:solidFill>
                <a:effectLst/>
                <a:uLnTx/>
                <a:uFillTx/>
                <a:latin typeface="Verdana"/>
                <a:ea typeface="Calibri" panose="020F0502020204030204" pitchFamily="34" charset="0"/>
                <a:cs typeface="+mn-cs"/>
              </a:endParaRPr>
            </a:p>
          </p:txBody>
        </p:sp>
        <p:sp>
          <p:nvSpPr>
            <p:cNvPr id="40" name="Rectangle 39"/>
            <p:cNvSpPr/>
            <p:nvPr/>
          </p:nvSpPr>
          <p:spPr>
            <a:xfrm>
              <a:off x="2270686" y="6238011"/>
              <a:ext cx="4071094"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A3E0"/>
                  </a:solidFill>
                  <a:effectLst/>
                  <a:uLnTx/>
                  <a:uFillTx/>
                  <a:latin typeface="Verdana"/>
                  <a:ea typeface="Calibri" panose="020F0502020204030204" pitchFamily="34" charset="0"/>
                  <a:cs typeface="+mn-cs"/>
                </a:rPr>
                <a:t>smart</a:t>
              </a:r>
              <a:endParaRPr kumimoji="0" lang="en-US" sz="3000" b="1" i="0" u="none" strike="noStrike" kern="1200" cap="none" spc="0" normalizeH="0" baseline="0" noProof="0" dirty="0">
                <a:ln>
                  <a:noFill/>
                </a:ln>
                <a:solidFill>
                  <a:srgbClr val="00A3E0"/>
                </a:solidFill>
                <a:effectLst/>
                <a:uLnTx/>
                <a:uFillTx/>
                <a:latin typeface="Verdana"/>
                <a:ea typeface="Calibri" panose="020F0502020204030204" pitchFamily="34" charset="0"/>
                <a:cs typeface="+mn-cs"/>
              </a:endParaRPr>
            </a:p>
          </p:txBody>
        </p:sp>
        <p:sp>
          <p:nvSpPr>
            <p:cNvPr id="41" name="Rectangle 40"/>
            <p:cNvSpPr/>
            <p:nvPr/>
          </p:nvSpPr>
          <p:spPr>
            <a:xfrm>
              <a:off x="2181046" y="7624800"/>
              <a:ext cx="6196575"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86BC25"/>
                  </a:solidFill>
                  <a:effectLst/>
                  <a:uLnTx/>
                  <a:uFillTx/>
                  <a:latin typeface="Verdana"/>
                  <a:ea typeface="Calibri" panose="020F0502020204030204" pitchFamily="34" charset="0"/>
                  <a:cs typeface="+mn-cs"/>
                </a:rPr>
                <a:t>supportive</a:t>
              </a:r>
              <a:endParaRPr kumimoji="0" lang="en-US" sz="2800" b="1" i="0" u="none" strike="noStrike" kern="1200" cap="none" spc="0" normalizeH="0" baseline="0" noProof="0" dirty="0">
                <a:ln>
                  <a:noFill/>
                </a:ln>
                <a:solidFill>
                  <a:srgbClr val="86BC25"/>
                </a:solidFill>
                <a:effectLst/>
                <a:uLnTx/>
                <a:uFillTx/>
                <a:latin typeface="Verdana"/>
                <a:ea typeface="Calibri" panose="020F0502020204030204" pitchFamily="34" charset="0"/>
                <a:cs typeface="+mn-cs"/>
              </a:endParaRPr>
            </a:p>
          </p:txBody>
        </p:sp>
        <p:sp>
          <p:nvSpPr>
            <p:cNvPr id="42" name="Rectangle 41"/>
            <p:cNvSpPr/>
            <p:nvPr/>
          </p:nvSpPr>
          <p:spPr>
            <a:xfrm>
              <a:off x="3702596" y="7285642"/>
              <a:ext cx="6196575" cy="4924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prstClr val="white">
                      <a:lumMod val="85000"/>
                    </a:prstClr>
                  </a:solidFill>
                  <a:effectLst/>
                  <a:uLnTx/>
                  <a:uFillTx/>
                  <a:latin typeface="Verdana"/>
                  <a:ea typeface="Calibri" panose="020F0502020204030204" pitchFamily="34" charset="0"/>
                  <a:cs typeface="+mn-cs"/>
                </a:rPr>
                <a:t>intelligent</a:t>
              </a:r>
              <a:endParaRPr kumimoji="0" lang="en-US" sz="2600" b="1" i="0" u="none" strike="noStrike" kern="1200" cap="none" spc="0" normalizeH="0" baseline="0" noProof="0" dirty="0">
                <a:ln>
                  <a:noFill/>
                </a:ln>
                <a:solidFill>
                  <a:prstClr val="white">
                    <a:lumMod val="85000"/>
                  </a:prstClr>
                </a:solidFill>
                <a:effectLst/>
                <a:uLnTx/>
                <a:uFillTx/>
                <a:latin typeface="Verdana"/>
                <a:ea typeface="Calibri" panose="020F0502020204030204" pitchFamily="34" charset="0"/>
                <a:cs typeface="+mn-cs"/>
              </a:endParaRPr>
            </a:p>
          </p:txBody>
        </p:sp>
        <p:sp>
          <p:nvSpPr>
            <p:cNvPr id="43" name="Rectangle 42"/>
            <p:cNvSpPr/>
            <p:nvPr/>
          </p:nvSpPr>
          <p:spPr>
            <a:xfrm>
              <a:off x="1278055" y="5934456"/>
              <a:ext cx="619657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97A9"/>
                  </a:solidFill>
                  <a:effectLst/>
                  <a:uLnTx/>
                  <a:uFillTx/>
                  <a:latin typeface="Verdana"/>
                  <a:ea typeface="Calibri" panose="020F0502020204030204" pitchFamily="34" charset="0"/>
                  <a:cs typeface="+mn-cs"/>
                </a:rPr>
                <a:t>fun</a:t>
              </a:r>
              <a:endParaRPr kumimoji="0" lang="en-US" sz="2400" b="1" i="0" u="none" strike="noStrike" kern="1200" cap="none" spc="0" normalizeH="0" baseline="0" noProof="0" dirty="0">
                <a:ln>
                  <a:noFill/>
                </a:ln>
                <a:solidFill>
                  <a:srgbClr val="0097A9"/>
                </a:solidFill>
                <a:effectLst/>
                <a:uLnTx/>
                <a:uFillTx/>
                <a:latin typeface="Verdana"/>
                <a:ea typeface="Calibri" panose="020F0502020204030204" pitchFamily="34" charset="0"/>
                <a:cs typeface="+mn-cs"/>
              </a:endParaRPr>
            </a:p>
          </p:txBody>
        </p:sp>
        <p:sp>
          <p:nvSpPr>
            <p:cNvPr id="44" name="Rectangle 43"/>
            <p:cNvSpPr/>
            <p:nvPr/>
          </p:nvSpPr>
          <p:spPr>
            <a:xfrm>
              <a:off x="630842" y="6331267"/>
              <a:ext cx="6196575" cy="4308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86BC25">
                      <a:lumMod val="40000"/>
                      <a:lumOff val="60000"/>
                    </a:srgbClr>
                  </a:solidFill>
                  <a:effectLst/>
                  <a:uLnTx/>
                  <a:uFillTx/>
                  <a:latin typeface="Verdana"/>
                  <a:ea typeface="Calibri" panose="020F0502020204030204" pitchFamily="34" charset="0"/>
                  <a:cs typeface="+mn-cs"/>
                </a:rPr>
                <a:t>ambitious</a:t>
              </a:r>
              <a:endParaRPr kumimoji="0" lang="en-US" sz="2200" b="1" i="0" u="none" strike="noStrike" kern="1200" cap="none" spc="0" normalizeH="0" baseline="0" noProof="0" dirty="0">
                <a:ln>
                  <a:noFill/>
                </a:ln>
                <a:solidFill>
                  <a:srgbClr val="86BC25">
                    <a:lumMod val="40000"/>
                    <a:lumOff val="60000"/>
                  </a:srgbClr>
                </a:solidFill>
                <a:effectLst/>
                <a:uLnTx/>
                <a:uFillTx/>
                <a:latin typeface="Verdana"/>
                <a:ea typeface="Calibri" panose="020F0502020204030204" pitchFamily="34" charset="0"/>
                <a:cs typeface="+mn-cs"/>
              </a:endParaRPr>
            </a:p>
          </p:txBody>
        </p:sp>
      </p:grpSp>
      <p:sp>
        <p:nvSpPr>
          <p:cNvPr id="45" name="Rectangle 44"/>
          <p:cNvSpPr/>
          <p:nvPr/>
        </p:nvSpPr>
        <p:spPr>
          <a:xfrm>
            <a:off x="1803354" y="3415627"/>
            <a:ext cx="9061236"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What characteristics we like the most about our colleagues?</a:t>
            </a:r>
            <a:endParaRPr kumimoji="0" lang="lv-LV" sz="20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It’s easy - they are:</a:t>
            </a:r>
            <a:endParaRPr kumimoji="0" lang="en-US" sz="2000" b="1" i="0" u="none" strike="noStrike" kern="1200" cap="none" spc="0" normalizeH="0" baseline="0" noProof="0" dirty="0">
              <a:ln>
                <a:noFill/>
              </a:ln>
              <a:solidFill>
                <a:prstClr val="white"/>
              </a:solidFill>
              <a:effectLst/>
              <a:uLnTx/>
              <a:uFillTx/>
              <a:latin typeface="Verdana"/>
              <a:ea typeface="Calibri" panose="020F0502020204030204" pitchFamily="34" charset="0"/>
              <a:cs typeface="+mn-cs"/>
            </a:endParaRPr>
          </a:p>
        </p:txBody>
      </p:sp>
      <p:sp>
        <p:nvSpPr>
          <p:cNvPr id="47" name="Rectangle 46"/>
          <p:cNvSpPr/>
          <p:nvPr/>
        </p:nvSpPr>
        <p:spPr>
          <a:xfrm>
            <a:off x="1580793" y="1804088"/>
            <a:ext cx="10689408"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We are multilingual - we speak more than </a:t>
            </a:r>
            <a:r>
              <a:rPr kumimoji="0" lang="en-US" sz="32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3 </a:t>
            </a: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languages</a:t>
            </a:r>
            <a:endParaRPr kumimoji="0" lang="en-US" sz="1800" b="1" i="0" u="none" strike="noStrike" kern="1200" cap="none" spc="0" normalizeH="0" baseline="0" noProof="0" dirty="0">
              <a:ln>
                <a:noFill/>
              </a:ln>
              <a:solidFill>
                <a:prstClr val="white"/>
              </a:solidFill>
              <a:effectLst/>
              <a:uLnTx/>
              <a:uFillTx/>
              <a:latin typeface="Verdana"/>
              <a:ea typeface="Calibri" panose="020F0502020204030204" pitchFamily="34" charset="0"/>
              <a:cs typeface="+mn-cs"/>
            </a:endParaRPr>
          </a:p>
        </p:txBody>
      </p:sp>
      <p:sp>
        <p:nvSpPr>
          <p:cNvPr id="48" name="Freeform 636"/>
          <p:cNvSpPr>
            <a:spLocks noChangeAspect="1" noEditPoints="1"/>
          </p:cNvSpPr>
          <p:nvPr/>
        </p:nvSpPr>
        <p:spPr bwMode="auto">
          <a:xfrm>
            <a:off x="858631" y="1850397"/>
            <a:ext cx="640080" cy="640080"/>
          </a:xfrm>
          <a:custGeom>
            <a:avLst/>
            <a:gdLst>
              <a:gd name="T0" fmla="*/ 260 w 512"/>
              <a:gd name="T1" fmla="*/ 165 h 512"/>
              <a:gd name="T2" fmla="*/ 295 w 512"/>
              <a:gd name="T3" fmla="*/ 288 h 512"/>
              <a:gd name="T4" fmla="*/ 128 w 512"/>
              <a:gd name="T5" fmla="*/ 288 h 512"/>
              <a:gd name="T6" fmla="*/ 119 w 512"/>
              <a:gd name="T7" fmla="*/ 250 h 512"/>
              <a:gd name="T8" fmla="*/ 260 w 512"/>
              <a:gd name="T9" fmla="*/ 165 h 512"/>
              <a:gd name="T10" fmla="*/ 192 w 512"/>
              <a:gd name="T11" fmla="*/ 309 h 512"/>
              <a:gd name="T12" fmla="*/ 213 w 512"/>
              <a:gd name="T13" fmla="*/ 330 h 512"/>
              <a:gd name="T14" fmla="*/ 234 w 512"/>
              <a:gd name="T15" fmla="*/ 309 h 512"/>
              <a:gd name="T16" fmla="*/ 234 w 512"/>
              <a:gd name="T17" fmla="*/ 309 h 512"/>
              <a:gd name="T18" fmla="*/ 192 w 512"/>
              <a:gd name="T19" fmla="*/ 309 h 512"/>
              <a:gd name="T20" fmla="*/ 192 w 512"/>
              <a:gd name="T21" fmla="*/ 309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1 w 512"/>
              <a:gd name="T33" fmla="*/ 177 h 512"/>
              <a:gd name="T34" fmla="*/ 309 w 512"/>
              <a:gd name="T35" fmla="*/ 181 h 512"/>
              <a:gd name="T36" fmla="*/ 316 w 512"/>
              <a:gd name="T37" fmla="*/ 179 h 512"/>
              <a:gd name="T38" fmla="*/ 369 w 512"/>
              <a:gd name="T39" fmla="*/ 136 h 512"/>
              <a:gd name="T40" fmla="*/ 371 w 512"/>
              <a:gd name="T41" fmla="*/ 121 h 512"/>
              <a:gd name="T42" fmla="*/ 356 w 512"/>
              <a:gd name="T43" fmla="*/ 119 h 512"/>
              <a:gd name="T44" fmla="*/ 302 w 512"/>
              <a:gd name="T45" fmla="*/ 162 h 512"/>
              <a:gd name="T46" fmla="*/ 301 w 512"/>
              <a:gd name="T47" fmla="*/ 177 h 512"/>
              <a:gd name="T48" fmla="*/ 319 w 512"/>
              <a:gd name="T49" fmla="*/ 295 h 512"/>
              <a:gd name="T50" fmla="*/ 277 w 512"/>
              <a:gd name="T51" fmla="*/ 146 h 512"/>
              <a:gd name="T52" fmla="*/ 270 w 512"/>
              <a:gd name="T53" fmla="*/ 139 h 512"/>
              <a:gd name="T54" fmla="*/ 261 w 512"/>
              <a:gd name="T55" fmla="*/ 140 h 512"/>
              <a:gd name="T56" fmla="*/ 101 w 512"/>
              <a:gd name="T57" fmla="*/ 236 h 512"/>
              <a:gd name="T58" fmla="*/ 96 w 512"/>
              <a:gd name="T59" fmla="*/ 248 h 512"/>
              <a:gd name="T60" fmla="*/ 110 w 512"/>
              <a:gd name="T61" fmla="*/ 301 h 512"/>
              <a:gd name="T62" fmla="*/ 120 w 512"/>
              <a:gd name="T63" fmla="*/ 309 h 512"/>
              <a:gd name="T64" fmla="*/ 170 w 512"/>
              <a:gd name="T65" fmla="*/ 309 h 512"/>
              <a:gd name="T66" fmla="*/ 170 w 512"/>
              <a:gd name="T67" fmla="*/ 309 h 512"/>
              <a:gd name="T68" fmla="*/ 213 w 512"/>
              <a:gd name="T69" fmla="*/ 352 h 512"/>
              <a:gd name="T70" fmla="*/ 256 w 512"/>
              <a:gd name="T71" fmla="*/ 309 h 512"/>
              <a:gd name="T72" fmla="*/ 256 w 512"/>
              <a:gd name="T73" fmla="*/ 309 h 512"/>
              <a:gd name="T74" fmla="*/ 309 w 512"/>
              <a:gd name="T75" fmla="*/ 309 h 512"/>
              <a:gd name="T76" fmla="*/ 309 w 512"/>
              <a:gd name="T77" fmla="*/ 309 h 512"/>
              <a:gd name="T78" fmla="*/ 318 w 512"/>
              <a:gd name="T79" fmla="*/ 305 h 512"/>
              <a:gd name="T80" fmla="*/ 319 w 512"/>
              <a:gd name="T81" fmla="*/ 295 h 512"/>
              <a:gd name="T82" fmla="*/ 416 w 512"/>
              <a:gd name="T83" fmla="*/ 279 h 512"/>
              <a:gd name="T84" fmla="*/ 407 w 512"/>
              <a:gd name="T85" fmla="*/ 266 h 512"/>
              <a:gd name="T86" fmla="*/ 343 w 512"/>
              <a:gd name="T87" fmla="*/ 256 h 512"/>
              <a:gd name="T88" fmla="*/ 330 w 512"/>
              <a:gd name="T89" fmla="*/ 265 h 512"/>
              <a:gd name="T90" fmla="*/ 339 w 512"/>
              <a:gd name="T91" fmla="*/ 277 h 512"/>
              <a:gd name="T92" fmla="*/ 403 w 512"/>
              <a:gd name="T93" fmla="*/ 288 h 512"/>
              <a:gd name="T94" fmla="*/ 405 w 512"/>
              <a:gd name="T95" fmla="*/ 288 h 512"/>
              <a:gd name="T96" fmla="*/ 416 w 512"/>
              <a:gd name="T97" fmla="*/ 279 h 512"/>
              <a:gd name="T98" fmla="*/ 415 w 512"/>
              <a:gd name="T99" fmla="*/ 189 h 512"/>
              <a:gd name="T100" fmla="*/ 402 w 512"/>
              <a:gd name="T101" fmla="*/ 181 h 512"/>
              <a:gd name="T102" fmla="*/ 327 w 512"/>
              <a:gd name="T103" fmla="*/ 203 h 512"/>
              <a:gd name="T104" fmla="*/ 320 w 512"/>
              <a:gd name="T105" fmla="*/ 216 h 512"/>
              <a:gd name="T106" fmla="*/ 330 w 512"/>
              <a:gd name="T107" fmla="*/ 224 h 512"/>
              <a:gd name="T108" fmla="*/ 333 w 512"/>
              <a:gd name="T109" fmla="*/ 223 h 512"/>
              <a:gd name="T110" fmla="*/ 408 w 512"/>
              <a:gd name="T111" fmla="*/ 202 h 512"/>
              <a:gd name="T112" fmla="*/ 415 w 512"/>
              <a:gd name="T11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Rectangle 49"/>
          <p:cNvSpPr/>
          <p:nvPr/>
        </p:nvSpPr>
        <p:spPr>
          <a:xfrm>
            <a:off x="2377366" y="999370"/>
            <a:ext cx="1008231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We are quite young – our average age is </a:t>
            </a:r>
            <a:r>
              <a:rPr kumimoji="0" lang="en-US" sz="32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30 </a:t>
            </a: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years</a:t>
            </a:r>
            <a:endParaRPr kumimoji="0" lang="en-US" sz="1800" b="1" i="0" u="none" strike="noStrike" kern="1200" cap="none" spc="0" normalizeH="0" baseline="0" noProof="0" dirty="0">
              <a:ln>
                <a:noFill/>
              </a:ln>
              <a:solidFill>
                <a:prstClr val="white"/>
              </a:solidFill>
              <a:effectLst/>
              <a:uLnTx/>
              <a:uFillTx/>
              <a:latin typeface="Verdana"/>
              <a:ea typeface="Calibri" panose="020F0502020204030204" pitchFamily="34" charset="0"/>
              <a:cs typeface="+mn-cs"/>
            </a:endParaRPr>
          </a:p>
        </p:txBody>
      </p:sp>
      <p:sp>
        <p:nvSpPr>
          <p:cNvPr id="51" name="Freeform 319"/>
          <p:cNvSpPr>
            <a:spLocks noChangeAspect="1" noEditPoints="1"/>
          </p:cNvSpPr>
          <p:nvPr/>
        </p:nvSpPr>
        <p:spPr bwMode="auto">
          <a:xfrm>
            <a:off x="1694832" y="1037557"/>
            <a:ext cx="640080" cy="640080"/>
          </a:xfrm>
          <a:custGeom>
            <a:avLst/>
            <a:gdLst>
              <a:gd name="T0" fmla="*/ 288 w 512"/>
              <a:gd name="T1" fmla="*/ 266 h 512"/>
              <a:gd name="T2" fmla="*/ 224 w 512"/>
              <a:gd name="T3" fmla="*/ 234 h 512"/>
              <a:gd name="T4" fmla="*/ 288 w 512"/>
              <a:gd name="T5" fmla="*/ 234 h 512"/>
              <a:gd name="T6" fmla="*/ 249 w 512"/>
              <a:gd name="T7" fmla="*/ 320 h 512"/>
              <a:gd name="T8" fmla="*/ 288 w 512"/>
              <a:gd name="T9" fmla="*/ 294 h 512"/>
              <a:gd name="T10" fmla="*/ 224 w 512"/>
              <a:gd name="T11" fmla="*/ 288 h 512"/>
              <a:gd name="T12" fmla="*/ 256 w 512"/>
              <a:gd name="T13" fmla="*/ 160 h 512"/>
              <a:gd name="T14" fmla="*/ 256 w 512"/>
              <a:gd name="T15" fmla="*/ 117 h 512"/>
              <a:gd name="T16" fmla="*/ 256 w 512"/>
              <a:gd name="T17" fmla="*/ 160 h 512"/>
              <a:gd name="T18" fmla="*/ 256 w 512"/>
              <a:gd name="T19" fmla="*/ 512 h 512"/>
              <a:gd name="T20" fmla="*/ 256 w 512"/>
              <a:gd name="T21" fmla="*/ 0 h 512"/>
              <a:gd name="T22" fmla="*/ 213 w 512"/>
              <a:gd name="T23" fmla="*/ 138 h 512"/>
              <a:gd name="T24" fmla="*/ 298 w 512"/>
              <a:gd name="T25" fmla="*/ 138 h 512"/>
              <a:gd name="T26" fmla="*/ 213 w 512"/>
              <a:gd name="T27" fmla="*/ 138 h 512"/>
              <a:gd name="T28" fmla="*/ 305 w 512"/>
              <a:gd name="T29" fmla="*/ 215 h 512"/>
              <a:gd name="T30" fmla="*/ 256 w 512"/>
              <a:gd name="T31" fmla="*/ 192 h 512"/>
              <a:gd name="T32" fmla="*/ 206 w 512"/>
              <a:gd name="T33" fmla="*/ 215 h 512"/>
              <a:gd name="T34" fmla="*/ 151 w 512"/>
              <a:gd name="T35" fmla="*/ 273 h 512"/>
              <a:gd name="T36" fmla="*/ 166 w 512"/>
              <a:gd name="T37" fmla="*/ 275 h 512"/>
              <a:gd name="T38" fmla="*/ 202 w 512"/>
              <a:gd name="T39" fmla="*/ 277 h 512"/>
              <a:gd name="T40" fmla="*/ 205 w 512"/>
              <a:gd name="T41" fmla="*/ 306 h 512"/>
              <a:gd name="T42" fmla="*/ 193 w 512"/>
              <a:gd name="T43" fmla="*/ 346 h 512"/>
              <a:gd name="T44" fmla="*/ 192 w 512"/>
              <a:gd name="T45" fmla="*/ 354 h 512"/>
              <a:gd name="T46" fmla="*/ 203 w 512"/>
              <a:gd name="T47" fmla="*/ 407 h 512"/>
              <a:gd name="T48" fmla="*/ 215 w 512"/>
              <a:gd name="T49" fmla="*/ 415 h 512"/>
              <a:gd name="T50" fmla="*/ 214 w 512"/>
              <a:gd name="T51" fmla="*/ 354 h 512"/>
              <a:gd name="T52" fmla="*/ 237 w 512"/>
              <a:gd name="T53" fmla="*/ 338 h 512"/>
              <a:gd name="T54" fmla="*/ 266 w 512"/>
              <a:gd name="T55" fmla="*/ 341 h 512"/>
              <a:gd name="T56" fmla="*/ 282 w 512"/>
              <a:gd name="T57" fmla="*/ 330 h 512"/>
              <a:gd name="T58" fmla="*/ 288 w 512"/>
              <a:gd name="T59" fmla="*/ 403 h 512"/>
              <a:gd name="T60" fmla="*/ 298 w 512"/>
              <a:gd name="T61" fmla="*/ 416 h 512"/>
              <a:gd name="T62" fmla="*/ 319 w 512"/>
              <a:gd name="T63" fmla="*/ 354 h 512"/>
              <a:gd name="T64" fmla="*/ 319 w 512"/>
              <a:gd name="T65" fmla="*/ 350 h 512"/>
              <a:gd name="T66" fmla="*/ 297 w 512"/>
              <a:gd name="T67" fmla="*/ 315 h 512"/>
              <a:gd name="T68" fmla="*/ 309 w 512"/>
              <a:gd name="T69" fmla="*/ 298 h 512"/>
              <a:gd name="T70" fmla="*/ 309 w 512"/>
              <a:gd name="T71" fmla="*/ 246 h 512"/>
              <a:gd name="T72" fmla="*/ 352 w 512"/>
              <a:gd name="T73" fmla="*/ 277 h 512"/>
              <a:gd name="T74" fmla="*/ 358 w 512"/>
              <a:gd name="T75" fmla="*/ 2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88" y="234"/>
                </a:moveTo>
                <a:cubicBezTo>
                  <a:pt x="288" y="266"/>
                  <a:pt x="288" y="266"/>
                  <a:pt x="288" y="266"/>
                </a:cubicBezTo>
                <a:cubicBezTo>
                  <a:pt x="224" y="266"/>
                  <a:pt x="224" y="266"/>
                  <a:pt x="224" y="266"/>
                </a:cubicBezTo>
                <a:cubicBezTo>
                  <a:pt x="224" y="234"/>
                  <a:pt x="224" y="234"/>
                  <a:pt x="224" y="234"/>
                </a:cubicBezTo>
                <a:cubicBezTo>
                  <a:pt x="224" y="228"/>
                  <a:pt x="227" y="213"/>
                  <a:pt x="256" y="213"/>
                </a:cubicBezTo>
                <a:cubicBezTo>
                  <a:pt x="285" y="213"/>
                  <a:pt x="288" y="228"/>
                  <a:pt x="288" y="234"/>
                </a:cubicBezTo>
                <a:close/>
                <a:moveTo>
                  <a:pt x="224" y="294"/>
                </a:moveTo>
                <a:cubicBezTo>
                  <a:pt x="249" y="320"/>
                  <a:pt x="249" y="320"/>
                  <a:pt x="249" y="320"/>
                </a:cubicBezTo>
                <a:cubicBezTo>
                  <a:pt x="262" y="320"/>
                  <a:pt x="262" y="320"/>
                  <a:pt x="262" y="320"/>
                </a:cubicBezTo>
                <a:cubicBezTo>
                  <a:pt x="288" y="294"/>
                  <a:pt x="288" y="294"/>
                  <a:pt x="288" y="294"/>
                </a:cubicBezTo>
                <a:cubicBezTo>
                  <a:pt x="288" y="288"/>
                  <a:pt x="288" y="288"/>
                  <a:pt x="288" y="288"/>
                </a:cubicBezTo>
                <a:cubicBezTo>
                  <a:pt x="224" y="288"/>
                  <a:pt x="224" y="288"/>
                  <a:pt x="224" y="288"/>
                </a:cubicBezTo>
                <a:lnTo>
                  <a:pt x="224" y="294"/>
                </a:lnTo>
                <a:close/>
                <a:moveTo>
                  <a:pt x="256" y="160"/>
                </a:moveTo>
                <a:cubicBezTo>
                  <a:pt x="267" y="160"/>
                  <a:pt x="277" y="150"/>
                  <a:pt x="277" y="138"/>
                </a:cubicBezTo>
                <a:cubicBezTo>
                  <a:pt x="277" y="127"/>
                  <a:pt x="267" y="117"/>
                  <a:pt x="256" y="117"/>
                </a:cubicBezTo>
                <a:cubicBezTo>
                  <a:pt x="244" y="117"/>
                  <a:pt x="234" y="127"/>
                  <a:pt x="234" y="138"/>
                </a:cubicBezTo>
                <a:cubicBezTo>
                  <a:pt x="234" y="150"/>
                  <a:pt x="244" y="160"/>
                  <a:pt x="256"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13" y="138"/>
                </a:moveTo>
                <a:cubicBezTo>
                  <a:pt x="213" y="162"/>
                  <a:pt x="232" y="181"/>
                  <a:pt x="256" y="181"/>
                </a:cubicBezTo>
                <a:cubicBezTo>
                  <a:pt x="279" y="181"/>
                  <a:pt x="298" y="162"/>
                  <a:pt x="298" y="138"/>
                </a:cubicBezTo>
                <a:cubicBezTo>
                  <a:pt x="298" y="115"/>
                  <a:pt x="279" y="96"/>
                  <a:pt x="256" y="96"/>
                </a:cubicBezTo>
                <a:cubicBezTo>
                  <a:pt x="232" y="96"/>
                  <a:pt x="213" y="115"/>
                  <a:pt x="213" y="138"/>
                </a:cubicBezTo>
                <a:close/>
                <a:moveTo>
                  <a:pt x="358" y="258"/>
                </a:moveTo>
                <a:cubicBezTo>
                  <a:pt x="305" y="215"/>
                  <a:pt x="305" y="215"/>
                  <a:pt x="305" y="215"/>
                </a:cubicBezTo>
                <a:cubicBezTo>
                  <a:pt x="305" y="215"/>
                  <a:pt x="304" y="215"/>
                  <a:pt x="304" y="215"/>
                </a:cubicBezTo>
                <a:cubicBezTo>
                  <a:pt x="297" y="202"/>
                  <a:pt x="282" y="192"/>
                  <a:pt x="256" y="192"/>
                </a:cubicBezTo>
                <a:cubicBezTo>
                  <a:pt x="229" y="192"/>
                  <a:pt x="215" y="202"/>
                  <a:pt x="208" y="215"/>
                </a:cubicBezTo>
                <a:cubicBezTo>
                  <a:pt x="207" y="215"/>
                  <a:pt x="207" y="215"/>
                  <a:pt x="206" y="215"/>
                </a:cubicBezTo>
                <a:cubicBezTo>
                  <a:pt x="153" y="258"/>
                  <a:pt x="153" y="258"/>
                  <a:pt x="153" y="258"/>
                </a:cubicBezTo>
                <a:cubicBezTo>
                  <a:pt x="148" y="262"/>
                  <a:pt x="148" y="268"/>
                  <a:pt x="151" y="273"/>
                </a:cubicBezTo>
                <a:cubicBezTo>
                  <a:pt x="153" y="276"/>
                  <a:pt x="157" y="277"/>
                  <a:pt x="160" y="277"/>
                </a:cubicBezTo>
                <a:cubicBezTo>
                  <a:pt x="162" y="277"/>
                  <a:pt x="164" y="276"/>
                  <a:pt x="166" y="275"/>
                </a:cubicBezTo>
                <a:cubicBezTo>
                  <a:pt x="202" y="246"/>
                  <a:pt x="202" y="246"/>
                  <a:pt x="202" y="246"/>
                </a:cubicBezTo>
                <a:cubicBezTo>
                  <a:pt x="202" y="277"/>
                  <a:pt x="202" y="277"/>
                  <a:pt x="202" y="277"/>
                </a:cubicBezTo>
                <a:cubicBezTo>
                  <a:pt x="202" y="298"/>
                  <a:pt x="202" y="298"/>
                  <a:pt x="202" y="298"/>
                </a:cubicBezTo>
                <a:cubicBezTo>
                  <a:pt x="202" y="301"/>
                  <a:pt x="203" y="304"/>
                  <a:pt x="205" y="306"/>
                </a:cubicBezTo>
                <a:cubicBezTo>
                  <a:pt x="214" y="315"/>
                  <a:pt x="214" y="315"/>
                  <a:pt x="214" y="315"/>
                </a:cubicBezTo>
                <a:cubicBezTo>
                  <a:pt x="193" y="346"/>
                  <a:pt x="193" y="346"/>
                  <a:pt x="193" y="346"/>
                </a:cubicBezTo>
                <a:cubicBezTo>
                  <a:pt x="193" y="347"/>
                  <a:pt x="192" y="348"/>
                  <a:pt x="192" y="350"/>
                </a:cubicBezTo>
                <a:cubicBezTo>
                  <a:pt x="192" y="351"/>
                  <a:pt x="192" y="352"/>
                  <a:pt x="192" y="354"/>
                </a:cubicBezTo>
                <a:cubicBezTo>
                  <a:pt x="192" y="354"/>
                  <a:pt x="192" y="354"/>
                  <a:pt x="192" y="354"/>
                </a:cubicBezTo>
                <a:cubicBezTo>
                  <a:pt x="203" y="407"/>
                  <a:pt x="203" y="407"/>
                  <a:pt x="203" y="407"/>
                </a:cubicBezTo>
                <a:cubicBezTo>
                  <a:pt x="204" y="412"/>
                  <a:pt x="208" y="416"/>
                  <a:pt x="213" y="416"/>
                </a:cubicBezTo>
                <a:cubicBezTo>
                  <a:pt x="214" y="416"/>
                  <a:pt x="214" y="416"/>
                  <a:pt x="215" y="415"/>
                </a:cubicBezTo>
                <a:cubicBezTo>
                  <a:pt x="221" y="414"/>
                  <a:pt x="225" y="409"/>
                  <a:pt x="223" y="403"/>
                </a:cubicBezTo>
                <a:cubicBezTo>
                  <a:pt x="214" y="354"/>
                  <a:pt x="214" y="354"/>
                  <a:pt x="214" y="354"/>
                </a:cubicBezTo>
                <a:cubicBezTo>
                  <a:pt x="230" y="330"/>
                  <a:pt x="230" y="330"/>
                  <a:pt x="230" y="330"/>
                </a:cubicBezTo>
                <a:cubicBezTo>
                  <a:pt x="237" y="338"/>
                  <a:pt x="237" y="338"/>
                  <a:pt x="237" y="338"/>
                </a:cubicBezTo>
                <a:cubicBezTo>
                  <a:pt x="239" y="340"/>
                  <a:pt x="242" y="341"/>
                  <a:pt x="245" y="341"/>
                </a:cubicBezTo>
                <a:cubicBezTo>
                  <a:pt x="266" y="341"/>
                  <a:pt x="266" y="341"/>
                  <a:pt x="266" y="341"/>
                </a:cubicBezTo>
                <a:cubicBezTo>
                  <a:pt x="269" y="341"/>
                  <a:pt x="272" y="340"/>
                  <a:pt x="274" y="338"/>
                </a:cubicBezTo>
                <a:cubicBezTo>
                  <a:pt x="282" y="330"/>
                  <a:pt x="282" y="330"/>
                  <a:pt x="282" y="330"/>
                </a:cubicBezTo>
                <a:cubicBezTo>
                  <a:pt x="298" y="354"/>
                  <a:pt x="298" y="354"/>
                  <a:pt x="298" y="354"/>
                </a:cubicBezTo>
                <a:cubicBezTo>
                  <a:pt x="288" y="403"/>
                  <a:pt x="288" y="403"/>
                  <a:pt x="288" y="403"/>
                </a:cubicBezTo>
                <a:cubicBezTo>
                  <a:pt x="287" y="409"/>
                  <a:pt x="290" y="414"/>
                  <a:pt x="296" y="415"/>
                </a:cubicBezTo>
                <a:cubicBezTo>
                  <a:pt x="297" y="416"/>
                  <a:pt x="298" y="416"/>
                  <a:pt x="298" y="416"/>
                </a:cubicBezTo>
                <a:cubicBezTo>
                  <a:pt x="303" y="416"/>
                  <a:pt x="308" y="412"/>
                  <a:pt x="309" y="407"/>
                </a:cubicBezTo>
                <a:cubicBezTo>
                  <a:pt x="319" y="354"/>
                  <a:pt x="319" y="354"/>
                  <a:pt x="319" y="354"/>
                </a:cubicBezTo>
                <a:cubicBezTo>
                  <a:pt x="319" y="354"/>
                  <a:pt x="319" y="354"/>
                  <a:pt x="319" y="354"/>
                </a:cubicBezTo>
                <a:cubicBezTo>
                  <a:pt x="320" y="352"/>
                  <a:pt x="320" y="351"/>
                  <a:pt x="319" y="350"/>
                </a:cubicBezTo>
                <a:cubicBezTo>
                  <a:pt x="319" y="348"/>
                  <a:pt x="319" y="347"/>
                  <a:pt x="318" y="346"/>
                </a:cubicBezTo>
                <a:cubicBezTo>
                  <a:pt x="297" y="315"/>
                  <a:pt x="297" y="315"/>
                  <a:pt x="297" y="315"/>
                </a:cubicBezTo>
                <a:cubicBezTo>
                  <a:pt x="306" y="306"/>
                  <a:pt x="306" y="306"/>
                  <a:pt x="306" y="306"/>
                </a:cubicBezTo>
                <a:cubicBezTo>
                  <a:pt x="308" y="304"/>
                  <a:pt x="309" y="301"/>
                  <a:pt x="309" y="298"/>
                </a:cubicBezTo>
                <a:cubicBezTo>
                  <a:pt x="309" y="277"/>
                  <a:pt x="309" y="277"/>
                  <a:pt x="309" y="277"/>
                </a:cubicBezTo>
                <a:cubicBezTo>
                  <a:pt x="309" y="246"/>
                  <a:pt x="309" y="246"/>
                  <a:pt x="309" y="246"/>
                </a:cubicBezTo>
                <a:cubicBezTo>
                  <a:pt x="345" y="275"/>
                  <a:pt x="345" y="275"/>
                  <a:pt x="345" y="275"/>
                </a:cubicBezTo>
                <a:cubicBezTo>
                  <a:pt x="347" y="276"/>
                  <a:pt x="349" y="277"/>
                  <a:pt x="352" y="277"/>
                </a:cubicBezTo>
                <a:cubicBezTo>
                  <a:pt x="355" y="277"/>
                  <a:pt x="358" y="276"/>
                  <a:pt x="360" y="273"/>
                </a:cubicBezTo>
                <a:cubicBezTo>
                  <a:pt x="364" y="268"/>
                  <a:pt x="363" y="262"/>
                  <a:pt x="358" y="25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53" name="Freeform 5"/>
          <p:cNvSpPr>
            <a:spLocks noChangeAspect="1" noEditPoints="1"/>
          </p:cNvSpPr>
          <p:nvPr/>
        </p:nvSpPr>
        <p:spPr bwMode="auto">
          <a:xfrm>
            <a:off x="1694832" y="2546575"/>
            <a:ext cx="640080" cy="640080"/>
          </a:xfrm>
          <a:custGeom>
            <a:avLst/>
            <a:gdLst>
              <a:gd name="T0" fmla="*/ 120 w 384"/>
              <a:gd name="T1" fmla="*/ 184 h 384"/>
              <a:gd name="T2" fmla="*/ 136 w 384"/>
              <a:gd name="T3" fmla="*/ 168 h 384"/>
              <a:gd name="T4" fmla="*/ 152 w 384"/>
              <a:gd name="T5" fmla="*/ 184 h 384"/>
              <a:gd name="T6" fmla="*/ 136 w 384"/>
              <a:gd name="T7" fmla="*/ 200 h 384"/>
              <a:gd name="T8" fmla="*/ 120 w 384"/>
              <a:gd name="T9" fmla="*/ 184 h 384"/>
              <a:gd name="T10" fmla="*/ 384 w 384"/>
              <a:gd name="T11" fmla="*/ 192 h 384"/>
              <a:gd name="T12" fmla="*/ 192 w 384"/>
              <a:gd name="T13" fmla="*/ 384 h 384"/>
              <a:gd name="T14" fmla="*/ 0 w 384"/>
              <a:gd name="T15" fmla="*/ 192 h 384"/>
              <a:gd name="T16" fmla="*/ 192 w 384"/>
              <a:gd name="T17" fmla="*/ 0 h 384"/>
              <a:gd name="T18" fmla="*/ 384 w 384"/>
              <a:gd name="T19" fmla="*/ 192 h 384"/>
              <a:gd name="T20" fmla="*/ 104 w 384"/>
              <a:gd name="T21" fmla="*/ 184 h 384"/>
              <a:gd name="T22" fmla="*/ 136 w 384"/>
              <a:gd name="T23" fmla="*/ 216 h 384"/>
              <a:gd name="T24" fmla="*/ 168 w 384"/>
              <a:gd name="T25" fmla="*/ 184 h 384"/>
              <a:gd name="T26" fmla="*/ 136 w 384"/>
              <a:gd name="T27" fmla="*/ 152 h 384"/>
              <a:gd name="T28" fmla="*/ 104 w 384"/>
              <a:gd name="T29" fmla="*/ 184 h 384"/>
              <a:gd name="T30" fmla="*/ 192 w 384"/>
              <a:gd name="T31" fmla="*/ 240 h 384"/>
              <a:gd name="T32" fmla="*/ 184 w 384"/>
              <a:gd name="T33" fmla="*/ 232 h 384"/>
              <a:gd name="T34" fmla="*/ 88 w 384"/>
              <a:gd name="T35" fmla="*/ 232 h 384"/>
              <a:gd name="T36" fmla="*/ 80 w 384"/>
              <a:gd name="T37" fmla="*/ 240 h 384"/>
              <a:gd name="T38" fmla="*/ 80 w 384"/>
              <a:gd name="T39" fmla="*/ 264 h 384"/>
              <a:gd name="T40" fmla="*/ 88 w 384"/>
              <a:gd name="T41" fmla="*/ 272 h 384"/>
              <a:gd name="T42" fmla="*/ 96 w 384"/>
              <a:gd name="T43" fmla="*/ 264 h 384"/>
              <a:gd name="T44" fmla="*/ 96 w 384"/>
              <a:gd name="T45" fmla="*/ 248 h 384"/>
              <a:gd name="T46" fmla="*/ 176 w 384"/>
              <a:gd name="T47" fmla="*/ 248 h 384"/>
              <a:gd name="T48" fmla="*/ 176 w 384"/>
              <a:gd name="T49" fmla="*/ 264 h 384"/>
              <a:gd name="T50" fmla="*/ 184 w 384"/>
              <a:gd name="T51" fmla="*/ 272 h 384"/>
              <a:gd name="T52" fmla="*/ 192 w 384"/>
              <a:gd name="T53" fmla="*/ 264 h 384"/>
              <a:gd name="T54" fmla="*/ 192 w 384"/>
              <a:gd name="T55" fmla="*/ 240 h 384"/>
              <a:gd name="T56" fmla="*/ 216 w 384"/>
              <a:gd name="T57" fmla="*/ 183 h 384"/>
              <a:gd name="T58" fmla="*/ 207 w 384"/>
              <a:gd name="T59" fmla="*/ 162 h 384"/>
              <a:gd name="T60" fmla="*/ 196 w 384"/>
              <a:gd name="T61" fmla="*/ 161 h 384"/>
              <a:gd name="T62" fmla="*/ 196 w 384"/>
              <a:gd name="T63" fmla="*/ 172 h 384"/>
              <a:gd name="T64" fmla="*/ 200 w 384"/>
              <a:gd name="T65" fmla="*/ 183 h 384"/>
              <a:gd name="T66" fmla="*/ 196 w 384"/>
              <a:gd name="T67" fmla="*/ 194 h 384"/>
              <a:gd name="T68" fmla="*/ 196 w 384"/>
              <a:gd name="T69" fmla="*/ 205 h 384"/>
              <a:gd name="T70" fmla="*/ 202 w 384"/>
              <a:gd name="T71" fmla="*/ 207 h 384"/>
              <a:gd name="T72" fmla="*/ 207 w 384"/>
              <a:gd name="T73" fmla="*/ 205 h 384"/>
              <a:gd name="T74" fmla="*/ 216 w 384"/>
              <a:gd name="T75" fmla="*/ 183 h 384"/>
              <a:gd name="T76" fmla="*/ 258 w 384"/>
              <a:gd name="T77" fmla="*/ 183 h 384"/>
              <a:gd name="T78" fmla="*/ 233 w 384"/>
              <a:gd name="T79" fmla="*/ 129 h 384"/>
              <a:gd name="T80" fmla="*/ 221 w 384"/>
              <a:gd name="T81" fmla="*/ 130 h 384"/>
              <a:gd name="T82" fmla="*/ 222 w 384"/>
              <a:gd name="T83" fmla="*/ 141 h 384"/>
              <a:gd name="T84" fmla="*/ 242 w 384"/>
              <a:gd name="T85" fmla="*/ 183 h 384"/>
              <a:gd name="T86" fmla="*/ 222 w 384"/>
              <a:gd name="T87" fmla="*/ 225 h 384"/>
              <a:gd name="T88" fmla="*/ 221 w 384"/>
              <a:gd name="T89" fmla="*/ 237 h 384"/>
              <a:gd name="T90" fmla="*/ 227 w 384"/>
              <a:gd name="T91" fmla="*/ 239 h 384"/>
              <a:gd name="T92" fmla="*/ 233 w 384"/>
              <a:gd name="T93" fmla="*/ 238 h 384"/>
              <a:gd name="T94" fmla="*/ 258 w 384"/>
              <a:gd name="T95" fmla="*/ 183 h 384"/>
              <a:gd name="T96" fmla="*/ 301 w 384"/>
              <a:gd name="T97" fmla="*/ 183 h 384"/>
              <a:gd name="T98" fmla="*/ 258 w 384"/>
              <a:gd name="T99" fmla="*/ 96 h 384"/>
              <a:gd name="T100" fmla="*/ 247 w 384"/>
              <a:gd name="T101" fmla="*/ 98 h 384"/>
              <a:gd name="T102" fmla="*/ 248 w 384"/>
              <a:gd name="T103" fmla="*/ 109 h 384"/>
              <a:gd name="T104" fmla="*/ 285 w 384"/>
              <a:gd name="T105" fmla="*/ 183 h 384"/>
              <a:gd name="T106" fmla="*/ 248 w 384"/>
              <a:gd name="T107" fmla="*/ 257 h 384"/>
              <a:gd name="T108" fmla="*/ 247 w 384"/>
              <a:gd name="T109" fmla="*/ 269 h 384"/>
              <a:gd name="T110" fmla="*/ 253 w 384"/>
              <a:gd name="T111" fmla="*/ 272 h 384"/>
              <a:gd name="T112" fmla="*/ 258 w 384"/>
              <a:gd name="T113" fmla="*/ 270 h 384"/>
              <a:gd name="T114" fmla="*/ 301 w 384"/>
              <a:gd name="T115" fmla="*/ 18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 h="384">
                <a:moveTo>
                  <a:pt x="120" y="184"/>
                </a:moveTo>
                <a:cubicBezTo>
                  <a:pt x="120" y="175"/>
                  <a:pt x="127" y="168"/>
                  <a:pt x="136" y="168"/>
                </a:cubicBezTo>
                <a:cubicBezTo>
                  <a:pt x="144" y="168"/>
                  <a:pt x="152" y="175"/>
                  <a:pt x="152" y="184"/>
                </a:cubicBezTo>
                <a:cubicBezTo>
                  <a:pt x="152" y="192"/>
                  <a:pt x="144" y="200"/>
                  <a:pt x="136" y="200"/>
                </a:cubicBezTo>
                <a:cubicBezTo>
                  <a:pt x="127" y="200"/>
                  <a:pt x="120" y="192"/>
                  <a:pt x="120" y="184"/>
                </a:cubicBezTo>
                <a:close/>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104" y="184"/>
                </a:moveTo>
                <a:cubicBezTo>
                  <a:pt x="104" y="201"/>
                  <a:pt x="118" y="216"/>
                  <a:pt x="136" y="216"/>
                </a:cubicBezTo>
                <a:cubicBezTo>
                  <a:pt x="153" y="216"/>
                  <a:pt x="168" y="201"/>
                  <a:pt x="168" y="184"/>
                </a:cubicBezTo>
                <a:cubicBezTo>
                  <a:pt x="168" y="166"/>
                  <a:pt x="153" y="152"/>
                  <a:pt x="136" y="152"/>
                </a:cubicBezTo>
                <a:cubicBezTo>
                  <a:pt x="118" y="152"/>
                  <a:pt x="104" y="166"/>
                  <a:pt x="104" y="184"/>
                </a:cubicBezTo>
                <a:close/>
                <a:moveTo>
                  <a:pt x="192" y="240"/>
                </a:moveTo>
                <a:cubicBezTo>
                  <a:pt x="192" y="235"/>
                  <a:pt x="188" y="232"/>
                  <a:pt x="184" y="232"/>
                </a:cubicBezTo>
                <a:cubicBezTo>
                  <a:pt x="88" y="232"/>
                  <a:pt x="88" y="232"/>
                  <a:pt x="88" y="232"/>
                </a:cubicBezTo>
                <a:cubicBezTo>
                  <a:pt x="83" y="232"/>
                  <a:pt x="80" y="235"/>
                  <a:pt x="80" y="240"/>
                </a:cubicBezTo>
                <a:cubicBezTo>
                  <a:pt x="80" y="264"/>
                  <a:pt x="80" y="264"/>
                  <a:pt x="80" y="264"/>
                </a:cubicBezTo>
                <a:cubicBezTo>
                  <a:pt x="80" y="268"/>
                  <a:pt x="83" y="272"/>
                  <a:pt x="88" y="272"/>
                </a:cubicBezTo>
                <a:cubicBezTo>
                  <a:pt x="92" y="272"/>
                  <a:pt x="96" y="268"/>
                  <a:pt x="96" y="264"/>
                </a:cubicBezTo>
                <a:cubicBezTo>
                  <a:pt x="96" y="248"/>
                  <a:pt x="96" y="248"/>
                  <a:pt x="96" y="248"/>
                </a:cubicBezTo>
                <a:cubicBezTo>
                  <a:pt x="176" y="248"/>
                  <a:pt x="176" y="248"/>
                  <a:pt x="176" y="248"/>
                </a:cubicBezTo>
                <a:cubicBezTo>
                  <a:pt x="176" y="264"/>
                  <a:pt x="176" y="264"/>
                  <a:pt x="176" y="264"/>
                </a:cubicBezTo>
                <a:cubicBezTo>
                  <a:pt x="176" y="268"/>
                  <a:pt x="179" y="272"/>
                  <a:pt x="184" y="272"/>
                </a:cubicBezTo>
                <a:cubicBezTo>
                  <a:pt x="188" y="272"/>
                  <a:pt x="192" y="268"/>
                  <a:pt x="192" y="264"/>
                </a:cubicBezTo>
                <a:lnTo>
                  <a:pt x="192" y="240"/>
                </a:lnTo>
                <a:close/>
                <a:moveTo>
                  <a:pt x="216" y="183"/>
                </a:moveTo>
                <a:cubicBezTo>
                  <a:pt x="216" y="175"/>
                  <a:pt x="213" y="167"/>
                  <a:pt x="207" y="162"/>
                </a:cubicBezTo>
                <a:cubicBezTo>
                  <a:pt x="204" y="158"/>
                  <a:pt x="199" y="158"/>
                  <a:pt x="196" y="161"/>
                </a:cubicBezTo>
                <a:cubicBezTo>
                  <a:pt x="193" y="164"/>
                  <a:pt x="193" y="169"/>
                  <a:pt x="196" y="172"/>
                </a:cubicBezTo>
                <a:cubicBezTo>
                  <a:pt x="198" y="175"/>
                  <a:pt x="200" y="179"/>
                  <a:pt x="200" y="183"/>
                </a:cubicBezTo>
                <a:cubicBezTo>
                  <a:pt x="200" y="187"/>
                  <a:pt x="198" y="191"/>
                  <a:pt x="196" y="194"/>
                </a:cubicBezTo>
                <a:cubicBezTo>
                  <a:pt x="193" y="197"/>
                  <a:pt x="193" y="202"/>
                  <a:pt x="196" y="205"/>
                </a:cubicBezTo>
                <a:cubicBezTo>
                  <a:pt x="198" y="206"/>
                  <a:pt x="200" y="207"/>
                  <a:pt x="202" y="207"/>
                </a:cubicBezTo>
                <a:cubicBezTo>
                  <a:pt x="204" y="207"/>
                  <a:pt x="206" y="206"/>
                  <a:pt x="207" y="205"/>
                </a:cubicBezTo>
                <a:cubicBezTo>
                  <a:pt x="213" y="199"/>
                  <a:pt x="216" y="191"/>
                  <a:pt x="216" y="183"/>
                </a:cubicBezTo>
                <a:close/>
                <a:moveTo>
                  <a:pt x="258" y="183"/>
                </a:moveTo>
                <a:cubicBezTo>
                  <a:pt x="258" y="162"/>
                  <a:pt x="249" y="142"/>
                  <a:pt x="233" y="129"/>
                </a:cubicBezTo>
                <a:cubicBezTo>
                  <a:pt x="229" y="126"/>
                  <a:pt x="224" y="126"/>
                  <a:pt x="221" y="130"/>
                </a:cubicBezTo>
                <a:cubicBezTo>
                  <a:pt x="218" y="133"/>
                  <a:pt x="219" y="138"/>
                  <a:pt x="222" y="141"/>
                </a:cubicBezTo>
                <a:cubicBezTo>
                  <a:pt x="235" y="152"/>
                  <a:pt x="242" y="167"/>
                  <a:pt x="242" y="183"/>
                </a:cubicBezTo>
                <a:cubicBezTo>
                  <a:pt x="242" y="199"/>
                  <a:pt x="235" y="215"/>
                  <a:pt x="222" y="225"/>
                </a:cubicBezTo>
                <a:cubicBezTo>
                  <a:pt x="219" y="228"/>
                  <a:pt x="218" y="233"/>
                  <a:pt x="221" y="237"/>
                </a:cubicBezTo>
                <a:cubicBezTo>
                  <a:pt x="223" y="238"/>
                  <a:pt x="225" y="239"/>
                  <a:pt x="227" y="239"/>
                </a:cubicBezTo>
                <a:cubicBezTo>
                  <a:pt x="229" y="239"/>
                  <a:pt x="231" y="239"/>
                  <a:pt x="233" y="238"/>
                </a:cubicBezTo>
                <a:cubicBezTo>
                  <a:pt x="249" y="224"/>
                  <a:pt x="258" y="204"/>
                  <a:pt x="258" y="183"/>
                </a:cubicBezTo>
                <a:close/>
                <a:moveTo>
                  <a:pt x="301" y="183"/>
                </a:moveTo>
                <a:cubicBezTo>
                  <a:pt x="301" y="149"/>
                  <a:pt x="285" y="118"/>
                  <a:pt x="258" y="96"/>
                </a:cubicBezTo>
                <a:cubicBezTo>
                  <a:pt x="254" y="94"/>
                  <a:pt x="249" y="94"/>
                  <a:pt x="247" y="98"/>
                </a:cubicBezTo>
                <a:cubicBezTo>
                  <a:pt x="244" y="101"/>
                  <a:pt x="244" y="106"/>
                  <a:pt x="248" y="109"/>
                </a:cubicBezTo>
                <a:cubicBezTo>
                  <a:pt x="271" y="127"/>
                  <a:pt x="285" y="154"/>
                  <a:pt x="285" y="183"/>
                </a:cubicBezTo>
                <a:cubicBezTo>
                  <a:pt x="285" y="212"/>
                  <a:pt x="271" y="239"/>
                  <a:pt x="248" y="257"/>
                </a:cubicBezTo>
                <a:cubicBezTo>
                  <a:pt x="244" y="260"/>
                  <a:pt x="244" y="265"/>
                  <a:pt x="247" y="269"/>
                </a:cubicBezTo>
                <a:cubicBezTo>
                  <a:pt x="248" y="271"/>
                  <a:pt x="251" y="272"/>
                  <a:pt x="253" y="272"/>
                </a:cubicBezTo>
                <a:cubicBezTo>
                  <a:pt x="255" y="272"/>
                  <a:pt x="256" y="271"/>
                  <a:pt x="258" y="270"/>
                </a:cubicBezTo>
                <a:cubicBezTo>
                  <a:pt x="285" y="248"/>
                  <a:pt x="301" y="217"/>
                  <a:pt x="301" y="1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54" name="Rectangle 53"/>
          <p:cNvSpPr/>
          <p:nvPr/>
        </p:nvSpPr>
        <p:spPr>
          <a:xfrm>
            <a:off x="2377366" y="2558868"/>
            <a:ext cx="991442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We </a:t>
            </a:r>
            <a:r>
              <a:rPr kumimoji="0" lang="en-US" sz="1800" b="1" i="0" u="none" strike="noStrike" kern="1200" cap="none" spc="0" normalizeH="0" baseline="0" noProof="0" dirty="0">
                <a:ln>
                  <a:noFill/>
                </a:ln>
                <a:solidFill>
                  <a:prstClr val="white"/>
                </a:solidFill>
                <a:effectLst/>
                <a:uLnTx/>
                <a:uFillTx/>
                <a:latin typeface="Verdana"/>
                <a:ea typeface="Calibri" panose="020F0502020204030204" pitchFamily="34" charset="0"/>
                <a:cs typeface="+mn-cs"/>
              </a:rPr>
              <a:t>communicate in </a:t>
            </a: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English at least </a:t>
            </a:r>
            <a:r>
              <a:rPr kumimoji="0" lang="en-US" sz="32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60% </a:t>
            </a:r>
            <a:r>
              <a:rPr kumimoji="0" lang="en-US" sz="1800" b="1" i="0" u="none" strike="noStrike" kern="1200" cap="none" spc="0" normalizeH="0" baseline="0" noProof="0" dirty="0" smtClean="0">
                <a:ln>
                  <a:noFill/>
                </a:ln>
                <a:solidFill>
                  <a:prstClr val="white"/>
                </a:solidFill>
                <a:effectLst/>
                <a:uLnTx/>
                <a:uFillTx/>
                <a:latin typeface="Verdana"/>
                <a:ea typeface="Calibri" panose="020F0502020204030204" pitchFamily="34" charset="0"/>
                <a:cs typeface="+mn-cs"/>
              </a:rPr>
              <a:t>of day</a:t>
            </a:r>
            <a:endParaRPr kumimoji="0" lang="en-US" sz="1800" b="1" i="0" u="none" strike="noStrike" kern="1200" cap="none" spc="0" normalizeH="0" baseline="0" noProof="0" dirty="0">
              <a:ln>
                <a:noFill/>
              </a:ln>
              <a:solidFill>
                <a:prstClr val="white"/>
              </a:solidFill>
              <a:effectLst/>
              <a:uLnTx/>
              <a:uFillTx/>
              <a:latin typeface="Verdana"/>
              <a:ea typeface="Calibri" panose="020F0502020204030204" pitchFamily="34" charset="0"/>
              <a:cs typeface="+mn-cs"/>
            </a:endParaRPr>
          </a:p>
        </p:txBody>
      </p:sp>
    </p:spTree>
    <p:extLst>
      <p:ext uri="{BB962C8B-B14F-4D97-AF65-F5344CB8AC3E}">
        <p14:creationId xmlns:p14="http://schemas.microsoft.com/office/powerpoint/2010/main" val="31463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animBg="1"/>
      <p:bldP spid="50" grpId="0"/>
      <p:bldP spid="51" grpId="0" animBg="1"/>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272"/>
          <a:stretch/>
        </p:blipFill>
        <p:spPr>
          <a:xfrm>
            <a:off x="8349083" y="0"/>
            <a:ext cx="3842918" cy="3053626"/>
          </a:xfrm>
          <a:prstGeom prst="rect">
            <a:avLst/>
          </a:prstGeom>
        </p:spPr>
      </p:pic>
      <p:sp>
        <p:nvSpPr>
          <p:cNvPr id="3" name="Content Placeholder 2"/>
          <p:cNvSpPr>
            <a:spLocks noGrp="1"/>
          </p:cNvSpPr>
          <p:nvPr>
            <p:ph idx="1"/>
          </p:nvPr>
        </p:nvSpPr>
        <p:spPr>
          <a:xfrm>
            <a:off x="338327" y="806977"/>
            <a:ext cx="11139067" cy="5088528"/>
          </a:xfrm>
        </p:spPr>
        <p:txBody>
          <a:bodyPr>
            <a:normAutofit/>
          </a:bodyPr>
          <a:lstStyle/>
          <a:p>
            <a:r>
              <a:rPr lang="en-US" sz="1800" b="1" dirty="0" smtClean="0">
                <a:solidFill>
                  <a:schemeClr val="accent1"/>
                </a:solidFill>
              </a:rPr>
              <a:t>Language: </a:t>
            </a:r>
            <a:r>
              <a:rPr lang="en-US" sz="1800" b="1" dirty="0" smtClean="0"/>
              <a:t>English</a:t>
            </a:r>
          </a:p>
          <a:p>
            <a:r>
              <a:rPr lang="en-US" sz="1800" b="1" dirty="0" smtClean="0">
                <a:solidFill>
                  <a:schemeClr val="accent1"/>
                </a:solidFill>
              </a:rPr>
              <a:t>When: </a:t>
            </a:r>
            <a:r>
              <a:rPr lang="en-US" sz="1800" b="1" dirty="0" smtClean="0"/>
              <a:t>1-4 July 2019</a:t>
            </a:r>
          </a:p>
          <a:p>
            <a:r>
              <a:rPr lang="en-US" sz="1800" b="1" dirty="0" smtClean="0">
                <a:solidFill>
                  <a:schemeClr val="accent1"/>
                </a:solidFill>
              </a:rPr>
              <a:t>Duration: </a:t>
            </a:r>
            <a:r>
              <a:rPr lang="en-US" sz="1800" b="1" dirty="0"/>
              <a:t>4</a:t>
            </a:r>
            <a:r>
              <a:rPr lang="en-US" sz="1800" b="1" dirty="0" smtClean="0"/>
              <a:t> days</a:t>
            </a:r>
          </a:p>
          <a:p>
            <a:r>
              <a:rPr lang="en-US" sz="1800" b="1" dirty="0" smtClean="0">
                <a:solidFill>
                  <a:schemeClr val="accent1"/>
                </a:solidFill>
              </a:rPr>
              <a:t>Venue: </a:t>
            </a:r>
            <a:r>
              <a:rPr lang="en-US" sz="1800" b="1" dirty="0" smtClean="0"/>
              <a:t>RGSL, </a:t>
            </a:r>
            <a:r>
              <a:rPr lang="en-US" sz="1800" b="1" dirty="0" err="1" smtClean="0"/>
              <a:t>Strelnieku</a:t>
            </a:r>
            <a:r>
              <a:rPr lang="en-US" sz="1800" b="1" dirty="0" smtClean="0"/>
              <a:t> str. </a:t>
            </a:r>
            <a:r>
              <a:rPr lang="en-US" sz="1800" b="1" dirty="0"/>
              <a:t>4A, </a:t>
            </a:r>
            <a:r>
              <a:rPr lang="en-US" sz="1800" b="1" dirty="0" smtClean="0"/>
              <a:t>Riga</a:t>
            </a:r>
          </a:p>
          <a:p>
            <a:endParaRPr lang="lv-LV" sz="1800" dirty="0" smtClean="0"/>
          </a:p>
        </p:txBody>
      </p:sp>
      <p:graphicFrame>
        <p:nvGraphicFramePr>
          <p:cNvPr id="4" name="Table 3"/>
          <p:cNvGraphicFramePr>
            <a:graphicFrameLocks noGrp="1"/>
          </p:cNvGraphicFramePr>
          <p:nvPr>
            <p:extLst/>
          </p:nvPr>
        </p:nvGraphicFramePr>
        <p:xfrm>
          <a:off x="1" y="2737158"/>
          <a:ext cx="12192000" cy="4028650"/>
        </p:xfrm>
        <a:graphic>
          <a:graphicData uri="http://schemas.openxmlformats.org/drawingml/2006/table">
            <a:tbl>
              <a:tblPr firstRow="1" bandRow="1">
                <a:tableStyleId>{5C22544A-7EE6-4342-B048-85BDC9FD1C3A}</a:tableStyleId>
              </a:tblPr>
              <a:tblGrid>
                <a:gridCol w="1893058">
                  <a:extLst>
                    <a:ext uri="{9D8B030D-6E8A-4147-A177-3AD203B41FA5}">
                      <a16:colId xmlns:a16="http://schemas.microsoft.com/office/drawing/2014/main" val="2175447997"/>
                    </a:ext>
                  </a:extLst>
                </a:gridCol>
                <a:gridCol w="3136701">
                  <a:extLst>
                    <a:ext uri="{9D8B030D-6E8A-4147-A177-3AD203B41FA5}">
                      <a16:colId xmlns:a16="http://schemas.microsoft.com/office/drawing/2014/main" val="2529824900"/>
                    </a:ext>
                  </a:extLst>
                </a:gridCol>
                <a:gridCol w="7162241">
                  <a:extLst>
                    <a:ext uri="{9D8B030D-6E8A-4147-A177-3AD203B41FA5}">
                      <a16:colId xmlns:a16="http://schemas.microsoft.com/office/drawing/2014/main" val="2997006358"/>
                    </a:ext>
                  </a:extLst>
                </a:gridCol>
              </a:tblGrid>
              <a:tr h="341322">
                <a:tc>
                  <a:txBody>
                    <a:bodyPr/>
                    <a:lstStyle/>
                    <a:p>
                      <a:r>
                        <a:rPr lang="en-US" sz="1600" dirty="0" smtClean="0"/>
                        <a:t>Day</a:t>
                      </a:r>
                      <a:endParaRPr lang="en-US" sz="1600" dirty="0"/>
                    </a:p>
                  </a:txBody>
                  <a:tcPr marL="121920" marR="121920"/>
                </a:tc>
                <a:tc>
                  <a:txBody>
                    <a:bodyPr/>
                    <a:lstStyle/>
                    <a:p>
                      <a:r>
                        <a:rPr lang="en-US" sz="1600" dirty="0" smtClean="0"/>
                        <a:t>Topic</a:t>
                      </a:r>
                      <a:endParaRPr lang="en-US" sz="1600" dirty="0"/>
                    </a:p>
                  </a:txBody>
                  <a:tcPr marL="121920" marR="121920"/>
                </a:tc>
                <a:tc>
                  <a:txBody>
                    <a:bodyPr/>
                    <a:lstStyle/>
                    <a:p>
                      <a:r>
                        <a:rPr lang="en-US" sz="1600" dirty="0" smtClean="0"/>
                        <a:t>Comment</a:t>
                      </a:r>
                      <a:endParaRPr lang="en-US" sz="1600" dirty="0"/>
                    </a:p>
                  </a:txBody>
                  <a:tcPr marL="121920" marR="121920"/>
                </a:tc>
                <a:extLst>
                  <a:ext uri="{0D108BD9-81ED-4DB2-BD59-A6C34878D82A}">
                    <a16:rowId xmlns:a16="http://schemas.microsoft.com/office/drawing/2014/main" val="1370917576"/>
                  </a:ext>
                </a:extLst>
              </a:tr>
              <a:tr h="1066048">
                <a:tc>
                  <a:txBody>
                    <a:bodyPr/>
                    <a:lstStyle/>
                    <a:p>
                      <a:r>
                        <a:rPr lang="en-US" sz="1400" dirty="0" smtClean="0">
                          <a:solidFill>
                            <a:schemeClr val="tx1"/>
                          </a:solidFill>
                        </a:rPr>
                        <a:t>Monday</a:t>
                      </a:r>
                      <a:endParaRPr lang="en-US" sz="1400" dirty="0">
                        <a:solidFill>
                          <a:schemeClr val="tx1"/>
                        </a:solidFill>
                      </a:endParaRPr>
                    </a:p>
                  </a:txBody>
                  <a:tcPr marL="121920" marR="121920"/>
                </a:tc>
                <a:tc>
                  <a:txBody>
                    <a:bodyPr/>
                    <a:lstStyle/>
                    <a:p>
                      <a:r>
                        <a:rPr lang="en-US" sz="1400" dirty="0" smtClean="0">
                          <a:solidFill>
                            <a:schemeClr val="tx1"/>
                          </a:solidFill>
                        </a:rPr>
                        <a:t>Introduction to Deloitte and what we do</a:t>
                      </a:r>
                      <a:endParaRPr lang="en-US" sz="1400" dirty="0">
                        <a:solidFill>
                          <a:schemeClr val="tx1"/>
                        </a:solidFill>
                      </a:endParaRPr>
                    </a:p>
                  </a:txBody>
                  <a:tcPr marL="121920" marR="121920"/>
                </a:tc>
                <a:tc>
                  <a:txBody>
                    <a:bodyPr/>
                    <a:lstStyle/>
                    <a:p>
                      <a:pPr marL="285750" indent="-285750" algn="just">
                        <a:buFont typeface="Arial" panose="020B0604020202020204" pitchFamily="34" charset="0"/>
                        <a:buChar char="•"/>
                      </a:pPr>
                      <a:r>
                        <a:rPr lang="en-US" sz="1400" dirty="0" smtClean="0">
                          <a:solidFill>
                            <a:schemeClr val="tx1"/>
                          </a:solidFill>
                        </a:rPr>
                        <a:t>Meeting with Deloitte managers &amp; Partners.</a:t>
                      </a:r>
                      <a:endParaRPr lang="en-US" sz="1400" baseline="0" dirty="0" smtClean="0">
                        <a:solidFill>
                          <a:schemeClr val="tx1"/>
                        </a:solidFill>
                      </a:endParaRPr>
                    </a:p>
                    <a:p>
                      <a:pPr marL="285750" indent="-285750" algn="just">
                        <a:buFont typeface="Arial" panose="020B0604020202020204" pitchFamily="34" charset="0"/>
                        <a:buChar char="•"/>
                      </a:pPr>
                      <a:r>
                        <a:rPr lang="en-US" sz="1400" dirty="0" smtClean="0">
                          <a:solidFill>
                            <a:schemeClr val="tx1"/>
                          </a:solidFill>
                        </a:rPr>
                        <a:t>Introduction into</a:t>
                      </a:r>
                      <a:r>
                        <a:rPr lang="en-US" sz="1400" baseline="0" dirty="0" smtClean="0">
                          <a:solidFill>
                            <a:schemeClr val="tx1"/>
                          </a:solidFill>
                        </a:rPr>
                        <a:t>: </a:t>
                      </a:r>
                      <a:r>
                        <a:rPr lang="en-US" sz="1400" dirty="0" smtClean="0">
                          <a:solidFill>
                            <a:schemeClr val="tx1"/>
                          </a:solidFill>
                        </a:rPr>
                        <a:t>Financial</a:t>
                      </a:r>
                      <a:r>
                        <a:rPr lang="en-US" sz="1400" baseline="0" dirty="0" smtClean="0">
                          <a:solidFill>
                            <a:schemeClr val="tx1"/>
                          </a:solidFill>
                        </a:rPr>
                        <a:t> Advisory, </a:t>
                      </a:r>
                      <a:r>
                        <a:rPr lang="en-US" sz="1400" dirty="0" smtClean="0">
                          <a:solidFill>
                            <a:schemeClr val="tx1"/>
                          </a:solidFill>
                        </a:rPr>
                        <a:t>Analytics and Information Management (AIM),</a:t>
                      </a:r>
                      <a:r>
                        <a:rPr lang="en-US" sz="1400" baseline="0" dirty="0" smtClean="0">
                          <a:solidFill>
                            <a:schemeClr val="tx1"/>
                          </a:solidFill>
                        </a:rPr>
                        <a:t> </a:t>
                      </a:r>
                      <a:r>
                        <a:rPr lang="en-US" sz="1400" dirty="0" smtClean="0">
                          <a:solidFill>
                            <a:schemeClr val="tx1"/>
                          </a:solidFill>
                        </a:rPr>
                        <a:t>Financial Service Industry</a:t>
                      </a:r>
                      <a:r>
                        <a:rPr lang="en-US" sz="1400" baseline="0" dirty="0" smtClean="0">
                          <a:solidFill>
                            <a:schemeClr val="tx1"/>
                          </a:solidFill>
                        </a:rPr>
                        <a:t> (FSI) and Banking sector.</a:t>
                      </a:r>
                    </a:p>
                    <a:p>
                      <a:pPr marL="285750" indent="-285750" algn="just">
                        <a:buFont typeface="Arial" panose="020B0604020202020204" pitchFamily="34" charset="0"/>
                        <a:buChar char="•"/>
                      </a:pPr>
                      <a:r>
                        <a:rPr lang="en-US" sz="1400" dirty="0" smtClean="0">
                          <a:solidFill>
                            <a:schemeClr val="tx1"/>
                          </a:solidFill>
                        </a:rPr>
                        <a:t>Q&amp;A with Baltic Summer School 2018 graduates.</a:t>
                      </a:r>
                    </a:p>
                  </a:txBody>
                  <a:tcPr marL="121920" marR="121920"/>
                </a:tc>
                <a:extLst>
                  <a:ext uri="{0D108BD9-81ED-4DB2-BD59-A6C34878D82A}">
                    <a16:rowId xmlns:a16="http://schemas.microsoft.com/office/drawing/2014/main" val="2242150255"/>
                  </a:ext>
                </a:extLst>
              </a:tr>
              <a:tr h="673294">
                <a:tc>
                  <a:txBody>
                    <a:bodyPr/>
                    <a:lstStyle/>
                    <a:p>
                      <a:r>
                        <a:rPr lang="en-US" sz="1400" dirty="0" smtClean="0">
                          <a:solidFill>
                            <a:schemeClr val="tx1"/>
                          </a:solidFill>
                        </a:rPr>
                        <a:t>Tuesday</a:t>
                      </a:r>
                      <a:endParaRPr lang="en-US" sz="1400" dirty="0">
                        <a:solidFill>
                          <a:schemeClr val="tx1"/>
                        </a:solidFill>
                      </a:endParaRPr>
                    </a:p>
                  </a:txBody>
                  <a:tcPr marL="121920" marR="121920"/>
                </a:tc>
                <a:tc>
                  <a:txBody>
                    <a:bodyPr/>
                    <a:lstStyle/>
                    <a:p>
                      <a:r>
                        <a:rPr lang="en-US" sz="1400" dirty="0" smtClean="0">
                          <a:solidFill>
                            <a:schemeClr val="tx1"/>
                          </a:solidFill>
                        </a:rPr>
                        <a:t>Audit</a:t>
                      </a:r>
                      <a:endParaRPr lang="en-US" sz="1400" dirty="0">
                        <a:solidFill>
                          <a:schemeClr val="tx1"/>
                        </a:solidFill>
                      </a:endParaRPr>
                    </a:p>
                  </a:txBody>
                  <a:tcPr marL="121920" marR="121920"/>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What is an</a:t>
                      </a:r>
                      <a:r>
                        <a:rPr lang="en-US" sz="1400" kern="1200" baseline="0" dirty="0" smtClean="0">
                          <a:solidFill>
                            <a:schemeClr val="tx1"/>
                          </a:solidFill>
                          <a:latin typeface="+mn-lt"/>
                          <a:ea typeface="+mn-ea"/>
                          <a:cs typeface="+mn-cs"/>
                        </a:rPr>
                        <a:t> Auditor and what they do?</a:t>
                      </a:r>
                    </a:p>
                    <a:p>
                      <a:pPr marL="285750" indent="-285750" algn="just" defTabSz="914400" rtl="0" eaLnBrk="1" latinLnBrk="0" hangingPunct="1">
                        <a:buFont typeface="Arial" panose="020B0604020202020204" pitchFamily="34" charset="0"/>
                        <a:buChar char="•"/>
                      </a:pPr>
                      <a:r>
                        <a:rPr lang="en-US" sz="1400" kern="1200" baseline="0" dirty="0" smtClean="0">
                          <a:solidFill>
                            <a:schemeClr val="tx1"/>
                          </a:solidFill>
                          <a:latin typeface="+mn-lt"/>
                          <a:ea typeface="+mn-ea"/>
                          <a:cs typeface="+mn-cs"/>
                        </a:rPr>
                        <a:t>What you need to become an Auditor?</a:t>
                      </a:r>
                    </a:p>
                    <a:p>
                      <a:pPr marL="285750" indent="-285750" algn="just" defTabSz="914400" rtl="0" eaLnBrk="1" latinLnBrk="0" hangingPunct="1">
                        <a:buFont typeface="Arial" panose="020B0604020202020204" pitchFamily="34" charset="0"/>
                        <a:buChar char="•"/>
                      </a:pPr>
                      <a:r>
                        <a:rPr lang="en-US" sz="1400" kern="1200" baseline="0" dirty="0" smtClean="0">
                          <a:solidFill>
                            <a:schemeClr val="tx1"/>
                          </a:solidFill>
                          <a:latin typeface="+mn-lt"/>
                          <a:ea typeface="+mn-ea"/>
                          <a:cs typeface="+mn-cs"/>
                        </a:rPr>
                        <a:t>Participation in an Audit game.</a:t>
                      </a:r>
                      <a:endParaRPr lang="en-US" sz="1400" kern="1200" dirty="0">
                        <a:solidFill>
                          <a:schemeClr val="tx1"/>
                        </a:solidFill>
                        <a:latin typeface="+mn-lt"/>
                        <a:ea typeface="+mn-ea"/>
                        <a:cs typeface="+mn-cs"/>
                      </a:endParaRPr>
                    </a:p>
                  </a:txBody>
                  <a:tcPr marL="121920" marR="121920"/>
                </a:tc>
                <a:extLst>
                  <a:ext uri="{0D108BD9-81ED-4DB2-BD59-A6C34878D82A}">
                    <a16:rowId xmlns:a16="http://schemas.microsoft.com/office/drawing/2014/main" val="2069477822"/>
                  </a:ext>
                </a:extLst>
              </a:tr>
              <a:tr h="673294">
                <a:tc>
                  <a:txBody>
                    <a:bodyPr/>
                    <a:lstStyle/>
                    <a:p>
                      <a:r>
                        <a:rPr lang="en-US" sz="1400" dirty="0" smtClean="0">
                          <a:solidFill>
                            <a:schemeClr val="tx1"/>
                          </a:solidFill>
                        </a:rPr>
                        <a:t>Wednesday</a:t>
                      </a:r>
                      <a:endParaRPr lang="en-US" sz="1400" dirty="0">
                        <a:solidFill>
                          <a:schemeClr val="tx1"/>
                        </a:solidFill>
                      </a:endParaRPr>
                    </a:p>
                  </a:txBody>
                  <a:tcPr marL="121920" marR="121920"/>
                </a:tc>
                <a:tc>
                  <a:txBody>
                    <a:bodyPr/>
                    <a:lstStyle/>
                    <a:p>
                      <a:r>
                        <a:rPr lang="en-US" sz="1400" dirty="0" smtClean="0">
                          <a:solidFill>
                            <a:schemeClr val="tx1"/>
                          </a:solidFill>
                        </a:rPr>
                        <a:t>Tax Advisory and Transfer Pricing</a:t>
                      </a:r>
                      <a:endParaRPr lang="en-US" sz="1400" dirty="0">
                        <a:solidFill>
                          <a:schemeClr val="tx1"/>
                        </a:solidFill>
                      </a:endParaRPr>
                    </a:p>
                  </a:txBody>
                  <a:tcPr marL="121920" marR="121920"/>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Introduction in to Transfer Pricing and Corporate income tax advisory</a:t>
                      </a:r>
                    </a:p>
                    <a:p>
                      <a:pPr marL="285750" indent="-285750" algn="just"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How does taxation impact businesses</a:t>
                      </a:r>
                      <a:r>
                        <a:rPr lang="en-US" sz="1400" kern="1200" baseline="0" dirty="0" smtClean="0">
                          <a:solidFill>
                            <a:schemeClr val="tx1"/>
                          </a:solidFill>
                          <a:latin typeface="+mn-lt"/>
                          <a:ea typeface="+mn-ea"/>
                          <a:cs typeface="+mn-cs"/>
                        </a:rPr>
                        <a:t> in everyday life?</a:t>
                      </a:r>
                    </a:p>
                    <a:p>
                      <a:pPr marL="285750" indent="-285750" algn="just" defTabSz="914400" rtl="0" eaLnBrk="1" latinLnBrk="0" hangingPunct="1">
                        <a:buFont typeface="Arial" panose="020B0604020202020204" pitchFamily="34" charset="0"/>
                        <a:buChar char="•"/>
                      </a:pPr>
                      <a:r>
                        <a:rPr lang="en-US" sz="1400" kern="1200" baseline="0" dirty="0" smtClean="0">
                          <a:solidFill>
                            <a:schemeClr val="tx1"/>
                          </a:solidFill>
                          <a:latin typeface="+mn-lt"/>
                          <a:ea typeface="+mn-ea"/>
                          <a:cs typeface="+mn-cs"/>
                        </a:rPr>
                        <a:t>Case study</a:t>
                      </a:r>
                      <a:endParaRPr lang="en-US" sz="1400" kern="1200" dirty="0">
                        <a:solidFill>
                          <a:schemeClr val="tx1"/>
                        </a:solidFill>
                        <a:latin typeface="+mn-lt"/>
                        <a:ea typeface="+mn-ea"/>
                        <a:cs typeface="+mn-cs"/>
                      </a:endParaRPr>
                    </a:p>
                  </a:txBody>
                  <a:tcPr marL="121920" marR="121920"/>
                </a:tc>
                <a:extLst>
                  <a:ext uri="{0D108BD9-81ED-4DB2-BD59-A6C34878D82A}">
                    <a16:rowId xmlns:a16="http://schemas.microsoft.com/office/drawing/2014/main" val="1615211847"/>
                  </a:ext>
                </a:extLst>
              </a:tr>
              <a:tr h="1066048">
                <a:tc>
                  <a:txBody>
                    <a:bodyPr/>
                    <a:lstStyle/>
                    <a:p>
                      <a:r>
                        <a:rPr lang="en-US" sz="1400" dirty="0" smtClean="0">
                          <a:solidFill>
                            <a:schemeClr val="tx1"/>
                          </a:solidFill>
                        </a:rPr>
                        <a:t>Thursday</a:t>
                      </a:r>
                      <a:endParaRPr lang="en-US" sz="1400" dirty="0">
                        <a:solidFill>
                          <a:schemeClr val="tx1"/>
                        </a:solidFill>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Tax Advisory</a:t>
                      </a:r>
                      <a:r>
                        <a:rPr lang="en-US" sz="1400" baseline="0" dirty="0" smtClean="0">
                          <a:solidFill>
                            <a:schemeClr val="tx1"/>
                          </a:solidFill>
                        </a:rPr>
                        <a:t> + Closing event</a:t>
                      </a:r>
                      <a:endParaRPr lang="en-US" sz="1400" dirty="0">
                        <a:solidFill>
                          <a:schemeClr val="tx1"/>
                        </a:solidFill>
                      </a:endParaRPr>
                    </a:p>
                  </a:txBody>
                  <a:tcPr marL="121920" marR="121920"/>
                </a:tc>
                <a:tc>
                  <a:txBody>
                    <a:bodyPr/>
                    <a:lstStyle/>
                    <a:p>
                      <a:pPr marL="285750" indent="-285750" algn="just" defTabSz="914400" rtl="0" eaLnBrk="1" latinLnBrk="0" hangingPunct="1">
                        <a:buFont typeface="Arial" panose="020B0604020202020204" pitchFamily="34" charset="0"/>
                        <a:buChar char="•"/>
                      </a:pPr>
                      <a:r>
                        <a:rPr lang="en-US" sz="1400" kern="1200" dirty="0" smtClean="0">
                          <a:solidFill>
                            <a:schemeClr val="tx1"/>
                          </a:solidFill>
                          <a:latin typeface="+mn-lt"/>
                          <a:ea typeface="+mn-ea"/>
                          <a:cs typeface="+mn-cs"/>
                        </a:rPr>
                        <a:t>Tax advisory – what is there to consult on</a:t>
                      </a:r>
                      <a:r>
                        <a:rPr lang="en-US" sz="1400" kern="1200" baseline="0" dirty="0" smtClean="0">
                          <a:solidFill>
                            <a:schemeClr val="tx1"/>
                          </a:solidFill>
                          <a:latin typeface="+mn-lt"/>
                          <a:ea typeface="+mn-ea"/>
                          <a:cs typeface="+mn-cs"/>
                        </a:rPr>
                        <a:t> Value added tax and Personal income tax?</a:t>
                      </a:r>
                    </a:p>
                    <a:p>
                      <a:pPr marL="285750" indent="-285750" algn="just" defTabSz="914400" rtl="0" eaLnBrk="1" latinLnBrk="0" hangingPunct="1">
                        <a:buFont typeface="Arial" panose="020B0604020202020204" pitchFamily="34" charset="0"/>
                        <a:buChar char="•"/>
                      </a:pPr>
                      <a:r>
                        <a:rPr lang="en-US" sz="1400" kern="1200" baseline="0" dirty="0" smtClean="0">
                          <a:solidFill>
                            <a:schemeClr val="tx1"/>
                          </a:solidFill>
                          <a:latin typeface="+mn-lt"/>
                          <a:ea typeface="+mn-ea"/>
                          <a:cs typeface="+mn-cs"/>
                        </a:rPr>
                        <a:t>Case study</a:t>
                      </a:r>
                    </a:p>
                    <a:p>
                      <a:pPr marL="285750" indent="-285750" algn="just" defTabSz="914400" rtl="0" eaLnBrk="1" latinLnBrk="0" hangingPunct="1">
                        <a:buFont typeface="Arial" panose="020B0604020202020204" pitchFamily="34" charset="0"/>
                        <a:buChar char="•"/>
                      </a:pPr>
                      <a:r>
                        <a:rPr lang="en-US" sz="1400" kern="1200" baseline="0" dirty="0" smtClean="0">
                          <a:solidFill>
                            <a:schemeClr val="tx1"/>
                          </a:solidFill>
                          <a:latin typeface="+mn-lt"/>
                          <a:ea typeface="+mn-ea"/>
                          <a:cs typeface="+mn-cs"/>
                        </a:rPr>
                        <a:t>Announcement of results and award ceremony</a:t>
                      </a:r>
                    </a:p>
                    <a:p>
                      <a:pPr marL="285750" indent="-285750" algn="just" defTabSz="914400" rtl="0" eaLnBrk="1" latinLnBrk="0" hangingPunct="1">
                        <a:buFont typeface="Arial" panose="020B0604020202020204" pitchFamily="34" charset="0"/>
                        <a:buChar char="•"/>
                      </a:pPr>
                      <a:r>
                        <a:rPr lang="en-US" sz="1400" b="1" kern="1200" baseline="0" dirty="0" smtClean="0">
                          <a:solidFill>
                            <a:schemeClr val="tx1"/>
                          </a:solidFill>
                          <a:latin typeface="+mn-lt"/>
                          <a:ea typeface="+mn-ea"/>
                          <a:cs typeface="+mn-cs"/>
                        </a:rPr>
                        <a:t>Party time! </a:t>
                      </a:r>
                      <a:r>
                        <a:rPr lang="en-US" sz="1400" b="1" kern="1200" baseline="0" dirty="0" smtClean="0">
                          <a:solidFill>
                            <a:schemeClr val="tx1"/>
                          </a:solidFill>
                          <a:latin typeface="+mn-lt"/>
                          <a:ea typeface="+mn-ea"/>
                          <a:cs typeface="+mn-cs"/>
                          <a:sym typeface="Wingdings" panose="05000000000000000000" pitchFamily="2" charset="2"/>
                        </a:rPr>
                        <a:t></a:t>
                      </a:r>
                      <a:endParaRPr lang="en-US" sz="1400" b="1" kern="1200" dirty="0">
                        <a:solidFill>
                          <a:schemeClr val="tx1"/>
                        </a:solidFill>
                        <a:latin typeface="+mn-lt"/>
                        <a:ea typeface="+mn-ea"/>
                        <a:cs typeface="+mn-cs"/>
                      </a:endParaRPr>
                    </a:p>
                  </a:txBody>
                  <a:tcPr marL="121920" marR="121920"/>
                </a:tc>
                <a:extLst>
                  <a:ext uri="{0D108BD9-81ED-4DB2-BD59-A6C34878D82A}">
                    <a16:rowId xmlns:a16="http://schemas.microsoft.com/office/drawing/2014/main" val="3053927332"/>
                  </a:ext>
                </a:extLst>
              </a:tr>
            </a:tbl>
          </a:graphicData>
        </a:graphic>
      </p:graphicFrame>
      <p:sp>
        <p:nvSpPr>
          <p:cNvPr id="6" name="Title 1"/>
          <p:cNvSpPr txBox="1">
            <a:spLocks/>
          </p:cNvSpPr>
          <p:nvPr/>
        </p:nvSpPr>
        <p:spPr bwMode="gray">
          <a:xfrm>
            <a:off x="338327" y="286133"/>
            <a:ext cx="7945700"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Verdana"/>
                <a:ea typeface="+mj-ea"/>
                <a:cs typeface="+mj-cs"/>
              </a:rPr>
              <a:t>When? Where? </a:t>
            </a:r>
            <a:r>
              <a:rPr kumimoji="0" lang="en-US" sz="2400" b="0" i="0" u="none" strike="noStrike" kern="1200" cap="none" spc="0" normalizeH="0" baseline="0" noProof="0" dirty="0">
                <a:ln>
                  <a:noFill/>
                </a:ln>
                <a:solidFill>
                  <a:prstClr val="black"/>
                </a:solidFill>
                <a:effectLst/>
                <a:uLnTx/>
                <a:uFillTx/>
                <a:latin typeface="Verdana"/>
                <a:ea typeface="+mj-ea"/>
                <a:cs typeface="+mj-cs"/>
              </a:rPr>
              <a:t>W</a:t>
            </a:r>
            <a:r>
              <a:rPr kumimoji="0" lang="en-US" sz="2400" b="0" i="0" u="none" strike="noStrike" kern="1200" cap="none" spc="0" normalizeH="0" baseline="0" noProof="0" dirty="0" smtClean="0">
                <a:ln>
                  <a:noFill/>
                </a:ln>
                <a:solidFill>
                  <a:prstClr val="black"/>
                </a:solidFill>
                <a:effectLst/>
                <a:uLnTx/>
                <a:uFillTx/>
                <a:latin typeface="Verdana"/>
                <a:ea typeface="+mj-ea"/>
                <a:cs typeface="+mj-cs"/>
              </a:rPr>
              <a:t>hat?</a:t>
            </a:r>
            <a:endParaRPr kumimoji="0" lang="en-US" sz="2400" b="0" i="0" u="none" strike="noStrike" kern="1200" cap="none" spc="0" normalizeH="0" baseline="0" noProof="0" dirty="0">
              <a:ln>
                <a:noFill/>
              </a:ln>
              <a:solidFill>
                <a:prstClr val="black"/>
              </a:solidFill>
              <a:effectLst/>
              <a:uLnTx/>
              <a:uFillTx/>
              <a:latin typeface="Verdana"/>
              <a:ea typeface="+mj-ea"/>
              <a:cs typeface="+mj-cs"/>
            </a:endParaRPr>
          </a:p>
        </p:txBody>
      </p:sp>
      <p:pic>
        <p:nvPicPr>
          <p:cNvPr id="8" name="Picture 2" descr="AttÄlu rezultÄti vaicÄjumam ârgsl logo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619" y="1381442"/>
            <a:ext cx="1909291" cy="97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76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083" y="1594032"/>
            <a:ext cx="4673233" cy="4692859"/>
          </a:xfrm>
          <a:prstGeom prst="rect">
            <a:avLst/>
          </a:prstGeom>
        </p:spPr>
      </p:pic>
      <p:sp>
        <p:nvSpPr>
          <p:cNvPr id="5" name="Rectangle 4"/>
          <p:cNvSpPr/>
          <p:nvPr/>
        </p:nvSpPr>
        <p:spPr>
          <a:xfrm>
            <a:off x="687583" y="932216"/>
            <a:ext cx="3563504" cy="23698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46A38"/>
                </a:solidFill>
                <a:effectLst/>
                <a:uLnTx/>
                <a:uFillTx/>
                <a:latin typeface="Verdana"/>
                <a:ea typeface="+mn-ea"/>
                <a:cs typeface="+mn-cs"/>
              </a:rPr>
              <a:t>Test yourself and meet new people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46A38"/>
                </a:solidFill>
                <a:effectLst/>
                <a:uLnTx/>
                <a:uFillTx/>
                <a:latin typeface="Verdana"/>
                <a:ea typeface="+mn-ea"/>
                <a:cs typeface="+mn-cs"/>
              </a:rPr>
              <a:t>Part of the day will be structured in games and case studies to test such soft-skills as working in group, analytical and critical thinking. </a:t>
            </a:r>
            <a:endParaRPr kumimoji="0" lang="en-US" sz="1800" b="0" i="0" u="none" strike="noStrike" kern="1200" cap="none" spc="0" normalizeH="0" baseline="0" noProof="0" dirty="0">
              <a:ln>
                <a:noFill/>
              </a:ln>
              <a:solidFill>
                <a:srgbClr val="046A38"/>
              </a:solidFill>
              <a:effectLst/>
              <a:uLnTx/>
              <a:uFillTx/>
              <a:latin typeface="Verdana"/>
              <a:ea typeface="+mn-ea"/>
              <a:cs typeface="+mn-cs"/>
            </a:endParaRPr>
          </a:p>
        </p:txBody>
      </p:sp>
      <p:sp>
        <p:nvSpPr>
          <p:cNvPr id="6" name="Rectangle 5"/>
          <p:cNvSpPr/>
          <p:nvPr/>
        </p:nvSpPr>
        <p:spPr>
          <a:xfrm>
            <a:off x="124927" y="4384160"/>
            <a:ext cx="3926252"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12169"/>
                </a:solidFill>
                <a:effectLst/>
                <a:uLnTx/>
                <a:uFillTx/>
                <a:latin typeface="Verdana"/>
                <a:ea typeface="+mn-ea"/>
                <a:cs typeface="+mn-cs"/>
              </a:rPr>
              <a:t>Internship &amp; employment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12169"/>
                </a:solidFill>
                <a:effectLst/>
                <a:uLnTx/>
                <a:uFillTx/>
                <a:latin typeface="Verdana"/>
                <a:ea typeface="+mn-ea"/>
                <a:cs typeface="+mn-cs"/>
              </a:rPr>
              <a:t>Best students from the program will be granted immediate paid internship @ Deloitte with the possibility of further employment</a:t>
            </a:r>
            <a:endParaRPr kumimoji="0" lang="en-US" sz="1800" b="0" i="0" u="none" strike="noStrike" kern="1200" cap="none" spc="0" normalizeH="0" baseline="0" noProof="0" dirty="0">
              <a:ln>
                <a:noFill/>
              </a:ln>
              <a:solidFill>
                <a:srgbClr val="012169"/>
              </a:solidFill>
              <a:effectLst/>
              <a:uLnTx/>
              <a:uFillTx/>
              <a:latin typeface="Verdana"/>
              <a:ea typeface="+mn-ea"/>
              <a:cs typeface="+mn-cs"/>
            </a:endParaRPr>
          </a:p>
        </p:txBody>
      </p:sp>
      <p:sp>
        <p:nvSpPr>
          <p:cNvPr id="7" name="Rectangle 6"/>
          <p:cNvSpPr/>
          <p:nvPr/>
        </p:nvSpPr>
        <p:spPr>
          <a:xfrm>
            <a:off x="7976534" y="5539406"/>
            <a:ext cx="387610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12169"/>
                </a:solidFill>
                <a:effectLst/>
                <a:uLnTx/>
                <a:uFillTx/>
                <a:latin typeface="Verdana"/>
                <a:ea typeface="+mn-ea"/>
                <a:cs typeface="+mn-cs"/>
              </a:rPr>
              <a:t>A lot of fun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12169"/>
                </a:solidFill>
                <a:effectLst/>
                <a:uLnTx/>
                <a:uFillTx/>
                <a:latin typeface="Verdana"/>
                <a:ea typeface="+mn-ea"/>
                <a:cs typeface="+mn-cs"/>
              </a:rPr>
              <a:t>All </a:t>
            </a:r>
            <a:r>
              <a:rPr kumimoji="0" lang="en-US" sz="1800" b="0" i="0" u="none" strike="noStrike" kern="1200" cap="none" spc="0" normalizeH="0" baseline="0" noProof="0" dirty="0">
                <a:ln>
                  <a:noFill/>
                </a:ln>
                <a:solidFill>
                  <a:srgbClr val="012169"/>
                </a:solidFill>
                <a:effectLst/>
                <a:uLnTx/>
                <a:uFillTx/>
                <a:latin typeface="Verdana"/>
                <a:ea typeface="+mn-ea"/>
                <a:cs typeface="+mn-cs"/>
              </a:rPr>
              <a:t>work and no play </a:t>
            </a:r>
            <a:r>
              <a:rPr kumimoji="0" lang="en-US" sz="1800" b="0" i="0" u="none" strike="noStrike" kern="1200" cap="none" spc="0" normalizeH="0" baseline="0" noProof="0" dirty="0" smtClean="0">
                <a:ln>
                  <a:noFill/>
                </a:ln>
                <a:solidFill>
                  <a:srgbClr val="012169"/>
                </a:solidFill>
                <a:effectLst/>
                <a:uLnTx/>
                <a:uFillTx/>
                <a:latin typeface="Verdana"/>
                <a:ea typeface="+mn-ea"/>
                <a:cs typeface="+mn-cs"/>
              </a:rPr>
              <a:t>makes Johnny a dull boy.</a:t>
            </a:r>
            <a:endParaRPr kumimoji="0" lang="en-US" sz="2000" b="1" i="0" u="none" strike="noStrike" kern="1200" cap="none" spc="0" normalizeH="0" baseline="0" noProof="0" dirty="0" smtClean="0">
              <a:ln>
                <a:noFill/>
              </a:ln>
              <a:solidFill>
                <a:srgbClr val="012169"/>
              </a:solidFill>
              <a:effectLst/>
              <a:uLnTx/>
              <a:uFillTx/>
              <a:latin typeface="Verdana"/>
              <a:ea typeface="+mn-ea"/>
              <a:cs typeface="+mn-cs"/>
            </a:endParaRPr>
          </a:p>
        </p:txBody>
      </p:sp>
      <p:cxnSp>
        <p:nvCxnSpPr>
          <p:cNvPr id="8" name="Elbow Connector 7"/>
          <p:cNvCxnSpPr>
            <a:stCxn id="4" idx="2"/>
            <a:endCxn id="7" idx="3"/>
          </p:cNvCxnSpPr>
          <p:nvPr/>
        </p:nvCxnSpPr>
        <p:spPr>
          <a:xfrm rot="5400000" flipH="1" flipV="1">
            <a:off x="8785951" y="3220208"/>
            <a:ext cx="270431" cy="5862935"/>
          </a:xfrm>
          <a:prstGeom prst="bentConnector4">
            <a:avLst>
              <a:gd name="adj1" fmla="val -160936"/>
              <a:gd name="adj2" fmla="val 103899"/>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501376" y="4266533"/>
            <a:ext cx="3218620" cy="1883595"/>
          </a:xfrm>
          <a:prstGeom prst="bentConnector3">
            <a:avLst>
              <a:gd name="adj1" fmla="val 110327"/>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 idx="0"/>
          </p:cNvCxnSpPr>
          <p:nvPr/>
        </p:nvCxnSpPr>
        <p:spPr>
          <a:xfrm rot="16200000" flipV="1">
            <a:off x="3007734" y="-1387934"/>
            <a:ext cx="661815" cy="5302117"/>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flipV="1">
            <a:off x="7636486" y="807775"/>
            <a:ext cx="3485408" cy="1518429"/>
          </a:xfrm>
          <a:prstGeom prst="bentConnector3">
            <a:avLst>
              <a:gd name="adj1" fmla="val 9099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7821702" y="3517161"/>
            <a:ext cx="3125231" cy="1154612"/>
          </a:xfrm>
          <a:prstGeom prst="bentConnector3">
            <a:avLst>
              <a:gd name="adj1" fmla="val 29257"/>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08059" y="932216"/>
            <a:ext cx="3192665" cy="123110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12169"/>
                </a:solidFill>
                <a:effectLst/>
                <a:uLnTx/>
                <a:uFillTx/>
                <a:latin typeface="Verdana"/>
                <a:ea typeface="+mn-ea"/>
                <a:cs typeface="+mn-cs"/>
              </a:rPr>
              <a:t>Practical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12169"/>
                </a:solidFill>
                <a:effectLst/>
                <a:uLnTx/>
                <a:uFillTx/>
                <a:latin typeface="Verdana"/>
                <a:ea typeface="+mn-ea"/>
                <a:cs typeface="+mn-cs"/>
              </a:rPr>
              <a:t>The material will be case – study based led by top experts from the industry</a:t>
            </a:r>
            <a:endParaRPr kumimoji="0" lang="en-US" sz="1800" b="0" i="0" u="none" strike="noStrike" kern="1200" cap="none" spc="0" normalizeH="0" baseline="0" noProof="0" dirty="0">
              <a:ln>
                <a:noFill/>
              </a:ln>
              <a:solidFill>
                <a:srgbClr val="012169"/>
              </a:solidFill>
              <a:effectLst/>
              <a:uLnTx/>
              <a:uFillTx/>
              <a:latin typeface="Verdana"/>
              <a:ea typeface="+mn-ea"/>
              <a:cs typeface="+mn-cs"/>
            </a:endParaRPr>
          </a:p>
        </p:txBody>
      </p:sp>
      <p:sp>
        <p:nvSpPr>
          <p:cNvPr id="14" name="Rectangle 13"/>
          <p:cNvSpPr/>
          <p:nvPr/>
        </p:nvSpPr>
        <p:spPr>
          <a:xfrm>
            <a:off x="8858093" y="3596298"/>
            <a:ext cx="2433723"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46A38"/>
                </a:solidFill>
                <a:effectLst/>
                <a:uLnTx/>
                <a:uFillTx/>
                <a:latin typeface="Verdana"/>
                <a:ea typeface="+mn-ea"/>
                <a:cs typeface="+mn-cs"/>
              </a:rPr>
              <a:t>Totally Free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6A38"/>
                </a:solidFill>
                <a:effectLst/>
                <a:uLnTx/>
                <a:uFillTx/>
                <a:latin typeface="Verdana"/>
                <a:ea typeface="+mn-ea"/>
                <a:cs typeface="+mn-cs"/>
              </a:rPr>
              <a:t>All </a:t>
            </a:r>
            <a:r>
              <a:rPr kumimoji="0" lang="en-US" sz="1800" b="0" i="0" u="none" strike="noStrike" kern="1200" cap="none" spc="0" normalizeH="0" baseline="0" noProof="0" dirty="0" smtClean="0">
                <a:ln>
                  <a:noFill/>
                </a:ln>
                <a:solidFill>
                  <a:srgbClr val="046A38"/>
                </a:solidFill>
                <a:effectLst/>
                <a:uLnTx/>
                <a:uFillTx/>
                <a:latin typeface="Verdana"/>
                <a:ea typeface="+mn-ea"/>
                <a:cs typeface="+mn-cs"/>
              </a:rPr>
              <a:t>expenses</a:t>
            </a:r>
            <a:r>
              <a:rPr kumimoji="0" lang="lv-LV" sz="1800" b="0" i="0" u="none" strike="noStrike" kern="1200" cap="none" spc="0" normalizeH="0" baseline="0" noProof="0" dirty="0" smtClean="0">
                <a:ln>
                  <a:noFill/>
                </a:ln>
                <a:solidFill>
                  <a:srgbClr val="046A38"/>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046A38"/>
                </a:solidFill>
                <a:effectLst/>
                <a:uLnTx/>
                <a:uFillTx/>
                <a:latin typeface="Verdana"/>
                <a:ea typeface="+mn-ea"/>
                <a:cs typeface="+mn-cs"/>
              </a:rPr>
              <a:t>are </a:t>
            </a:r>
            <a:r>
              <a:rPr kumimoji="0" lang="en-US" sz="1800" b="0" i="0" u="none" strike="noStrike" kern="1200" cap="none" spc="0" normalizeH="0" baseline="0" noProof="0" dirty="0">
                <a:ln>
                  <a:noFill/>
                </a:ln>
                <a:solidFill>
                  <a:srgbClr val="046A38"/>
                </a:solidFill>
                <a:effectLst/>
                <a:uLnTx/>
                <a:uFillTx/>
                <a:latin typeface="Verdana"/>
                <a:ea typeface="+mn-ea"/>
                <a:cs typeface="+mn-cs"/>
              </a:rPr>
              <a:t>covered and participation is free.</a:t>
            </a:r>
          </a:p>
        </p:txBody>
      </p:sp>
      <p:sp>
        <p:nvSpPr>
          <p:cNvPr id="15" name="Title 1"/>
          <p:cNvSpPr txBox="1">
            <a:spLocks/>
          </p:cNvSpPr>
          <p:nvPr/>
        </p:nvSpPr>
        <p:spPr bwMode="gray">
          <a:xfrm>
            <a:off x="249112" y="234352"/>
            <a:ext cx="6530342"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Why</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 Deloitte </a:t>
            </a: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Summer</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Academy</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a:t>
            </a:r>
            <a:endParaRPr kumimoji="0" lang="en-US" sz="2400" b="0" i="0" u="none" strike="noStrike" kern="1200" cap="none" spc="0" normalizeH="0" baseline="0" noProof="0" dirty="0">
              <a:ln>
                <a:noFill/>
              </a:ln>
              <a:solidFill>
                <a:prstClr val="black"/>
              </a:solidFill>
              <a:effectLst/>
              <a:uLnTx/>
              <a:uFillTx/>
              <a:latin typeface="Verdana"/>
              <a:ea typeface="+mj-ea"/>
              <a:cs typeface="+mj-cs"/>
            </a:endParaRPr>
          </a:p>
        </p:txBody>
      </p:sp>
    </p:spTree>
    <p:extLst>
      <p:ext uri="{BB962C8B-B14F-4D97-AF65-F5344CB8AC3E}">
        <p14:creationId xmlns:p14="http://schemas.microsoft.com/office/powerpoint/2010/main" val="31145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gray">
          <a:xfrm>
            <a:off x="249112" y="234352"/>
            <a:ext cx="6530342" cy="467224"/>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What</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 </a:t>
            </a: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is</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 it </a:t>
            </a:r>
            <a:r>
              <a:rPr kumimoji="0" lang="lv-LV" sz="2400" b="0" i="0" u="none" strike="noStrike" kern="1200" cap="none" spc="0" normalizeH="0" baseline="0" noProof="0" dirty="0" err="1" smtClean="0">
                <a:ln>
                  <a:noFill/>
                </a:ln>
                <a:solidFill>
                  <a:prstClr val="black"/>
                </a:solidFill>
                <a:effectLst/>
                <a:uLnTx/>
                <a:uFillTx/>
                <a:latin typeface="Verdana"/>
                <a:ea typeface="+mj-ea"/>
                <a:cs typeface="+mj-cs"/>
              </a:rPr>
              <a:t>like</a:t>
            </a:r>
            <a:r>
              <a:rPr kumimoji="0" lang="lv-LV" sz="2400" b="0" i="0" u="none" strike="noStrike" kern="1200" cap="none" spc="0" normalizeH="0" baseline="0" noProof="0" dirty="0" smtClean="0">
                <a:ln>
                  <a:noFill/>
                </a:ln>
                <a:solidFill>
                  <a:prstClr val="black"/>
                </a:solidFill>
                <a:effectLst/>
                <a:uLnTx/>
                <a:uFillTx/>
                <a:latin typeface="Verdana"/>
                <a:ea typeface="+mj-ea"/>
                <a:cs typeface="+mj-cs"/>
              </a:rPr>
              <a:t>?</a:t>
            </a:r>
            <a:endParaRPr kumimoji="0" lang="en-US" sz="2400" b="0" i="0" u="none" strike="noStrike" kern="1200" cap="none" spc="0" normalizeH="0" baseline="0" noProof="0" dirty="0">
              <a:ln>
                <a:noFill/>
              </a:ln>
              <a:solidFill>
                <a:prstClr val="black"/>
              </a:solidFill>
              <a:effectLst/>
              <a:uLnTx/>
              <a:uFillTx/>
              <a:latin typeface="Verdana"/>
              <a:ea typeface="+mj-ea"/>
              <a:cs typeface="+mj-cs"/>
            </a:endParaRPr>
          </a:p>
        </p:txBody>
      </p:sp>
      <p:sp>
        <p:nvSpPr>
          <p:cNvPr id="16" name="Title 1"/>
          <p:cNvSpPr txBox="1">
            <a:spLocks/>
          </p:cNvSpPr>
          <p:nvPr/>
        </p:nvSpPr>
        <p:spPr bwMode="gray">
          <a:xfrm>
            <a:off x="249112" y="909597"/>
            <a:ext cx="8903126" cy="626502"/>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Instead</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of</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telling</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you</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how</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about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we</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show</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 </a:t>
            </a:r>
            <a:r>
              <a:rPr kumimoji="0" lang="lv-LV" sz="2400" b="1" i="0" u="none" strike="noStrike" kern="1200" cap="none" spc="0" normalizeH="0" baseline="0" noProof="0" dirty="0" err="1" smtClean="0">
                <a:ln>
                  <a:noFill/>
                </a:ln>
                <a:solidFill>
                  <a:srgbClr val="86BC25"/>
                </a:solidFill>
                <a:effectLst/>
                <a:uLnTx/>
                <a:uFillTx/>
                <a:latin typeface="Verdana"/>
                <a:ea typeface="+mj-ea"/>
                <a:cs typeface="+mj-cs"/>
              </a:rPr>
              <a:t>you</a:t>
            </a:r>
            <a:r>
              <a:rPr kumimoji="0" lang="lv-LV" sz="2400" b="1" i="0" u="none" strike="noStrike" kern="1200" cap="none" spc="0" normalizeH="0" baseline="0" noProof="0" dirty="0" smtClean="0">
                <a:ln>
                  <a:noFill/>
                </a:ln>
                <a:solidFill>
                  <a:srgbClr val="86BC25"/>
                </a:solidFill>
                <a:effectLst/>
                <a:uLnTx/>
                <a:uFillTx/>
                <a:latin typeface="Verdana"/>
                <a:ea typeface="+mj-ea"/>
                <a:cs typeface="+mj-cs"/>
              </a:rPr>
              <a:t>?</a:t>
            </a:r>
            <a:endParaRPr kumimoji="0" lang="en-US" sz="2400" b="1" i="0" u="none" strike="noStrike" kern="1200" cap="none" spc="0" normalizeH="0" baseline="0" noProof="0" dirty="0">
              <a:ln>
                <a:noFill/>
              </a:ln>
              <a:solidFill>
                <a:srgbClr val="86BC25"/>
              </a:solidFill>
              <a:effectLst/>
              <a:uLnTx/>
              <a:uFillTx/>
              <a:latin typeface="Verdana"/>
              <a:ea typeface="+mj-ea"/>
              <a:cs typeface="+mj-cs"/>
            </a:endParaRPr>
          </a:p>
        </p:txBody>
      </p:sp>
      <p:pic>
        <p:nvPicPr>
          <p:cNvPr id="2" name="jyiykf0YorM"/>
          <p:cNvPicPr>
            <a:picLocks noRot="1" noChangeAspect="1"/>
          </p:cNvPicPr>
          <p:nvPr>
            <a:videoFile r:link="rId1"/>
          </p:nvPr>
        </p:nvPicPr>
        <p:blipFill>
          <a:blip r:embed="rId3"/>
          <a:stretch>
            <a:fillRect/>
          </a:stretch>
        </p:blipFill>
        <p:spPr>
          <a:xfrm>
            <a:off x="1260389" y="1363105"/>
            <a:ext cx="9263449" cy="5210690"/>
          </a:xfrm>
          <a:prstGeom prst="rect">
            <a:avLst/>
          </a:prstGeom>
        </p:spPr>
      </p:pic>
    </p:spTree>
    <p:extLst>
      <p:ext uri="{BB962C8B-B14F-4D97-AF65-F5344CB8AC3E}">
        <p14:creationId xmlns:p14="http://schemas.microsoft.com/office/powerpoint/2010/main" val="167641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bwMode="gray">
          <a:xfrm>
            <a:off x="414527" y="1521374"/>
            <a:ext cx="3536000" cy="8229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1</a:t>
            </a:r>
            <a:r>
              <a:rPr kumimoji="0" lang="en-US" sz="2000" b="1" i="0" u="none" strike="noStrike" kern="1200" cap="none" spc="0" normalizeH="0" baseline="30000" noProof="0" dirty="0" smtClean="0">
                <a:ln>
                  <a:noFill/>
                </a:ln>
                <a:solidFill>
                  <a:prstClr val="white"/>
                </a:solidFill>
                <a:effectLst/>
                <a:uLnTx/>
                <a:uFillTx/>
                <a:latin typeface="Verdana"/>
                <a:ea typeface="+mn-ea"/>
                <a:cs typeface="+mn-cs"/>
              </a:rPr>
              <a:t>st</a:t>
            </a: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 step: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March</a:t>
            </a:r>
            <a:r>
              <a:rPr kumimoji="0" lang="lv-LV" sz="2000" b="1" i="0" u="none" strike="noStrike" kern="1200" cap="none" spc="0" normalizeH="0" baseline="0" noProof="0" dirty="0" smtClean="0">
                <a:ln>
                  <a:noFill/>
                </a:ln>
                <a:solidFill>
                  <a:prstClr val="white"/>
                </a:solidFill>
                <a:effectLst/>
                <a:uLnTx/>
                <a:uFillTx/>
                <a:latin typeface="Verdana"/>
                <a:ea typeface="+mn-ea"/>
                <a:cs typeface="+mn-cs"/>
              </a:rPr>
              <a:t> – </a:t>
            </a: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May 2019</a:t>
            </a:r>
            <a:endParaRPr kumimoji="0" lang="en-US" sz="200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ext Placeholder 3"/>
          <p:cNvSpPr txBox="1">
            <a:spLocks/>
          </p:cNvSpPr>
          <p:nvPr/>
        </p:nvSpPr>
        <p:spPr bwMode="gray">
          <a:xfrm>
            <a:off x="4293024" y="4757293"/>
            <a:ext cx="7379856" cy="290507"/>
          </a:xfrm>
          <a:prstGeom prst="rect">
            <a:avLst/>
          </a:prstGeom>
        </p:spPr>
        <p:txBody>
          <a:bodyPr vert="horz" lIns="0" tIns="0" rIns="0" bIns="0" rtlCol="0">
            <a:no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Interviews with the selected candidates</a:t>
            </a: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Pentagon 9"/>
          <p:cNvSpPr/>
          <p:nvPr/>
        </p:nvSpPr>
        <p:spPr bwMode="gray">
          <a:xfrm>
            <a:off x="414527" y="4459969"/>
            <a:ext cx="3536000" cy="8229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3</a:t>
            </a:r>
            <a:r>
              <a:rPr kumimoji="0" lang="en-US" sz="2000" b="1" i="0" u="none" strike="noStrike" kern="1200" cap="none" spc="0" normalizeH="0" baseline="30000" noProof="0" dirty="0" smtClean="0">
                <a:ln>
                  <a:noFill/>
                </a:ln>
                <a:solidFill>
                  <a:prstClr val="white"/>
                </a:solidFill>
                <a:effectLst/>
                <a:uLnTx/>
                <a:uFillTx/>
                <a:latin typeface="Verdana"/>
                <a:ea typeface="+mn-ea"/>
                <a:cs typeface="+mn-cs"/>
              </a:rPr>
              <a:t>rd</a:t>
            </a: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 step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May – June 2019</a:t>
            </a:r>
            <a:endParaRPr kumimoji="0" lang="en-US" sz="20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Text Placeholder 3"/>
          <p:cNvSpPr txBox="1">
            <a:spLocks/>
          </p:cNvSpPr>
          <p:nvPr/>
        </p:nvSpPr>
        <p:spPr bwMode="gray">
          <a:xfrm>
            <a:off x="4293024" y="1569980"/>
            <a:ext cx="7379856" cy="882942"/>
          </a:xfrm>
          <a:prstGeom prst="rect">
            <a:avLst/>
          </a:prstGeom>
        </p:spPr>
        <p:txBody>
          <a:bodyPr vert="horz" lIns="0" tIns="0" rIns="0" bIns="0" rtlCol="0">
            <a:no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We want students with excellent grades in</a:t>
            </a:r>
            <a:r>
              <a:rPr kumimoji="0" lang="en-US" sz="1600" b="0" i="0" u="none" strike="noStrike" kern="1200" cap="none" spc="0" normalizeH="0" baseline="0" noProof="0" dirty="0">
                <a:ln>
                  <a:noFill/>
                </a:ln>
                <a:solidFill>
                  <a:prstClr val="black"/>
                </a:solidFill>
                <a:effectLst/>
                <a:uLnTx/>
                <a:uFillTx/>
                <a:latin typeface="Verdana"/>
                <a:ea typeface="+mn-ea"/>
                <a:cs typeface="+mn-cs"/>
              </a:rPr>
              <a:t> </a:t>
            </a: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Math, Accounting, Finance</a:t>
            </a:r>
          </a:p>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Apply @ Deloitte with your CV, proof of grades and short motivational letter</a:t>
            </a: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Pentagon 13"/>
          <p:cNvSpPr/>
          <p:nvPr/>
        </p:nvSpPr>
        <p:spPr bwMode="gray">
          <a:xfrm>
            <a:off x="414527" y="2999776"/>
            <a:ext cx="3536000" cy="8229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2</a:t>
            </a:r>
            <a:r>
              <a:rPr kumimoji="0" lang="en-US" sz="2000" b="1" i="0" u="none" strike="noStrike" kern="1200" cap="none" spc="0" normalizeH="0" baseline="30000" noProof="0" dirty="0" smtClean="0">
                <a:ln>
                  <a:noFill/>
                </a:ln>
                <a:solidFill>
                  <a:prstClr val="white"/>
                </a:solidFill>
                <a:effectLst/>
                <a:uLnTx/>
                <a:uFillTx/>
                <a:latin typeface="Verdana"/>
                <a:ea typeface="+mn-ea"/>
                <a:cs typeface="+mn-cs"/>
              </a:rPr>
              <a:t>nd</a:t>
            </a: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 step: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May</a:t>
            </a:r>
            <a:r>
              <a:rPr kumimoji="0" lang="lv-LV" sz="2000" b="1" i="0" u="none" strike="noStrike" kern="1200" cap="none" spc="0" normalizeH="0" baseline="0" noProof="0" dirty="0" smtClean="0">
                <a:ln>
                  <a:noFill/>
                </a:ln>
                <a:solidFill>
                  <a:prstClr val="white"/>
                </a:solidFill>
                <a:effectLst/>
                <a:uLnTx/>
                <a:uFillTx/>
                <a:latin typeface="Verdana"/>
                <a:ea typeface="+mn-ea"/>
                <a:cs typeface="+mn-cs"/>
              </a:rPr>
              <a:t> – </a:t>
            </a:r>
            <a:r>
              <a:rPr kumimoji="0" lang="en-US" sz="2000" b="1" i="0" u="none" strike="noStrike" kern="1200" cap="none" spc="0" normalizeH="0" baseline="0" noProof="0" dirty="0" smtClean="0">
                <a:ln>
                  <a:noFill/>
                </a:ln>
                <a:solidFill>
                  <a:prstClr val="white"/>
                </a:solidFill>
                <a:effectLst/>
                <a:uLnTx/>
                <a:uFillTx/>
                <a:latin typeface="Verdana"/>
                <a:ea typeface="+mn-ea"/>
                <a:cs typeface="+mn-cs"/>
              </a:rPr>
              <a:t>June 2019</a:t>
            </a:r>
            <a:endParaRPr kumimoji="0" lang="en-US" sz="2000" b="1" i="0" u="none" strike="noStrike" kern="1200" cap="none" spc="0" normalizeH="0" baseline="0" noProof="0" dirty="0">
              <a:ln>
                <a:noFill/>
              </a:ln>
              <a:solidFill>
                <a:prstClr val="white"/>
              </a:solidFill>
              <a:effectLst/>
              <a:uLnTx/>
              <a:uFillTx/>
              <a:latin typeface="Verdana"/>
              <a:ea typeface="+mn-ea"/>
              <a:cs typeface="+mn-cs"/>
            </a:endParaRPr>
          </a:p>
        </p:txBody>
      </p:sp>
      <p:sp>
        <p:nvSpPr>
          <p:cNvPr id="15" name="Text Placeholder 3"/>
          <p:cNvSpPr txBox="1">
            <a:spLocks/>
          </p:cNvSpPr>
          <p:nvPr/>
        </p:nvSpPr>
        <p:spPr bwMode="gray">
          <a:xfrm>
            <a:off x="4293024" y="2999776"/>
            <a:ext cx="7379856" cy="822960"/>
          </a:xfrm>
          <a:prstGeom prst="rect">
            <a:avLst/>
          </a:prstGeom>
        </p:spPr>
        <p:txBody>
          <a:bodyPr vert="horz" lIns="0" tIns="0" rIns="0" bIns="0" rtlCol="0">
            <a:no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Test for basic understanding will be held @ Deloitte premises</a:t>
            </a:r>
            <a:r>
              <a:rPr kumimoji="0" lang="lv-LV" sz="1600" b="0" i="0" u="none" strike="noStrike" kern="1200" cap="none" spc="0" normalizeH="0" baseline="0" noProof="0" dirty="0" smtClean="0">
                <a:ln>
                  <a:noFill/>
                </a:ln>
                <a:solidFill>
                  <a:prstClr val="black"/>
                </a:solidFill>
                <a:effectLst/>
                <a:uLnTx/>
                <a:uFillTx/>
                <a:latin typeface="Verdana"/>
                <a:ea typeface="+mn-ea"/>
                <a:cs typeface="+mn-cs"/>
              </a:rPr>
              <a:t> </a:t>
            </a:r>
            <a:endParaRPr kumimoji="0" lang="en-US" sz="1600" b="0" i="0" u="none" strike="noStrike" kern="1200" cap="none" spc="0" normalizeH="0" baseline="0" noProof="0" dirty="0" smtClean="0">
              <a:ln>
                <a:noFill/>
              </a:ln>
              <a:solidFill>
                <a:prstClr val="black"/>
              </a:solidFill>
              <a:effectLst/>
              <a:uLnTx/>
              <a:uFillTx/>
              <a:latin typeface="Verdana"/>
              <a:ea typeface="+mn-ea"/>
              <a:cs typeface="+mn-cs"/>
            </a:endParaRPr>
          </a:p>
          <a:p>
            <a:pPr marL="171450" marR="0" lvl="1"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Logic</a:t>
            </a:r>
          </a:p>
          <a:p>
            <a:pPr marL="171450" marR="0" lvl="1"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Verdana"/>
                <a:ea typeface="+mn-ea"/>
                <a:cs typeface="+mn-cs"/>
              </a:rPr>
              <a:t>Analytical skills</a:t>
            </a:r>
          </a:p>
        </p:txBody>
      </p:sp>
      <p:sp>
        <p:nvSpPr>
          <p:cNvPr id="2" name="TextBox 1"/>
          <p:cNvSpPr txBox="1"/>
          <p:nvPr/>
        </p:nvSpPr>
        <p:spPr>
          <a:xfrm>
            <a:off x="672011" y="5797006"/>
            <a:ext cx="9370423" cy="63094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dirty="0" smtClean="0">
                <a:ln>
                  <a:noFill/>
                </a:ln>
                <a:solidFill>
                  <a:prstClr val="black"/>
                </a:solidFill>
                <a:effectLst/>
                <a:uLnTx/>
                <a:uFillTx/>
                <a:latin typeface="Verdana"/>
                <a:ea typeface="+mn-ea"/>
                <a:cs typeface="+mn-cs"/>
              </a:rPr>
              <a:t>Any questions? Want to sign up? Contact:</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800" b="0" i="0" u="none" strike="noStrike" kern="1200" cap="none" spc="0" normalizeH="0" baseline="0" noProof="0" dirty="0" smtClean="0">
                <a:ln>
                  <a:noFill/>
                </a:ln>
                <a:solidFill>
                  <a:prstClr val="black"/>
                </a:solidFill>
                <a:effectLst/>
                <a:uLnTx/>
                <a:uFillTx/>
                <a:latin typeface="Verdana"/>
                <a:ea typeface="+mn-ea"/>
                <a:cs typeface="+mn-cs"/>
              </a:rPr>
              <a:t>L</a:t>
            </a:r>
            <a:r>
              <a:rPr kumimoji="0" lang="lv-LV" sz="1800" b="0" i="0" u="none" strike="noStrike" kern="1200" cap="none" spc="0" normalizeH="0" baseline="0" noProof="0" dirty="0" err="1" smtClean="0">
                <a:ln>
                  <a:noFill/>
                </a:ln>
                <a:solidFill>
                  <a:prstClr val="black"/>
                </a:solidFill>
                <a:effectLst/>
                <a:uLnTx/>
                <a:uFillTx/>
                <a:latin typeface="Verdana"/>
                <a:ea typeface="+mn-ea"/>
                <a:cs typeface="+mn-cs"/>
              </a:rPr>
              <a:t>āsma</a:t>
            </a:r>
            <a:r>
              <a:rPr kumimoji="0" lang="lv-LV" sz="1800" b="0" i="0" u="none" strike="noStrike" kern="1200" cap="none" spc="0" normalizeH="0" baseline="0" noProof="0" dirty="0" smtClean="0">
                <a:ln>
                  <a:noFill/>
                </a:ln>
                <a:solidFill>
                  <a:prstClr val="black"/>
                </a:solidFill>
                <a:effectLst/>
                <a:uLnTx/>
                <a:uFillTx/>
                <a:latin typeface="Verdana"/>
                <a:ea typeface="+mn-ea"/>
                <a:cs typeface="+mn-cs"/>
              </a:rPr>
              <a:t> Priede</a:t>
            </a:r>
            <a:r>
              <a:rPr kumimoji="0" lang="en-US" sz="1800" b="0" i="0" u="none" strike="noStrike" kern="1200" cap="none" spc="0" normalizeH="0" baseline="0" noProof="0" dirty="0" smtClean="0">
                <a:ln>
                  <a:noFill/>
                </a:ln>
                <a:solidFill>
                  <a:prstClr val="black"/>
                </a:solidFill>
                <a:effectLst/>
                <a:uLnTx/>
                <a:uFillTx/>
                <a:latin typeface="Verdana"/>
                <a:ea typeface="+mn-ea"/>
                <a:cs typeface="+mn-cs"/>
              </a:rPr>
              <a:t>, e-mail: </a:t>
            </a:r>
            <a:r>
              <a:rPr kumimoji="0" lang="en-US" sz="1800" b="0" i="0" u="none" strike="noStrike" kern="1200" cap="none" spc="0" normalizeH="0" baseline="0" noProof="0" dirty="0" smtClean="0">
                <a:ln>
                  <a:noFill/>
                </a:ln>
                <a:solidFill>
                  <a:prstClr val="black"/>
                </a:solidFill>
                <a:effectLst/>
                <a:uLnTx/>
                <a:uFillTx/>
                <a:latin typeface="Verdana"/>
                <a:ea typeface="+mn-ea"/>
                <a:cs typeface="+mn-cs"/>
                <a:hlinkClick r:id="rId3"/>
              </a:rPr>
              <a:t>LPriede@deloitteCE.com</a:t>
            </a:r>
            <a:r>
              <a:rPr kumimoji="0" lang="en-US" sz="1800" b="0" i="0" u="none" strike="noStrike" kern="1200" cap="none" spc="0" normalizeH="0" baseline="0" noProof="0" dirty="0" smtClean="0">
                <a:ln>
                  <a:noFill/>
                </a:ln>
                <a:solidFill>
                  <a:prstClr val="black"/>
                </a:solidFill>
                <a:effectLst/>
                <a:uLnTx/>
                <a:uFillTx/>
                <a:latin typeface="Verdana"/>
                <a:ea typeface="+mn-ea"/>
                <a:cs typeface="+mn-cs"/>
              </a:rPr>
              <a:t> </a:t>
            </a:r>
          </a:p>
        </p:txBody>
      </p:sp>
      <p:sp>
        <p:nvSpPr>
          <p:cNvPr id="11" name="Title 1"/>
          <p:cNvSpPr txBox="1">
            <a:spLocks/>
          </p:cNvSpPr>
          <p:nvPr/>
        </p:nvSpPr>
        <p:spPr bwMode="gray">
          <a:xfrm>
            <a:off x="414527" y="402336"/>
            <a:ext cx="7945700" cy="848520"/>
          </a:xfrm>
          <a:prstGeom prst="rect">
            <a:avLst/>
          </a:prstGeom>
        </p:spPr>
        <p:txBody>
          <a:bodyPr vert="horz" lIns="0" tIns="0" rIns="0" bIns="0" rtlCol="0" anchor="t" anchorCtr="0">
            <a:noAutofit/>
          </a:bodyPr>
          <a:lstStyle>
            <a:lvl1pPr algn="l" defTabSz="914400" rtl="0" eaLnBrk="1" latinLnBrk="0" hangingPunct="1">
              <a:spcBef>
                <a:spcPct val="0"/>
              </a:spcBef>
              <a:buNone/>
              <a:defRPr sz="15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Verdana"/>
                <a:ea typeface="+mj-ea"/>
                <a:cs typeface="+mj-cs"/>
              </a:rPr>
              <a:t>Selection process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75787B"/>
                </a:solidFill>
                <a:effectLst/>
                <a:uLnTx/>
                <a:uFillTx/>
                <a:latin typeface="Verdana"/>
                <a:ea typeface="+mj-ea"/>
                <a:cs typeface="+mj-cs"/>
              </a:rPr>
              <a:t>What are your next steps?</a:t>
            </a:r>
            <a:endParaRPr kumimoji="0" lang="en-US" sz="2000" b="0" i="0" u="none" strike="noStrike" kern="1200" cap="none" spc="0" normalizeH="0" baseline="0" noProof="0" dirty="0">
              <a:ln>
                <a:noFill/>
              </a:ln>
              <a:solidFill>
                <a:srgbClr val="75787B"/>
              </a:solidFill>
              <a:effectLst/>
              <a:uLnTx/>
              <a:uFillTx/>
              <a:latin typeface="Verdana"/>
              <a:ea typeface="+mj-ea"/>
              <a:cs typeface="+mj-cs"/>
            </a:endParaRPr>
          </a:p>
        </p:txBody>
      </p:sp>
    </p:spTree>
    <p:extLst>
      <p:ext uri="{BB962C8B-B14F-4D97-AF65-F5344CB8AC3E}">
        <p14:creationId xmlns:p14="http://schemas.microsoft.com/office/powerpoint/2010/main" val="38505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3" grpId="0"/>
      <p:bldP spid="14" grpId="0" animBg="1"/>
      <p:bldP spid="1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2.xml><?xml version="1.0" encoding="utf-8"?>
<a:theme xmlns:a="http://schemas.openxmlformats.org/drawingml/2006/main" name="2_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Deloitte Brand Theme</Template>
  <TotalTime>47</TotalTime>
  <Words>697</Words>
  <Application>Microsoft Office PowerPoint</Application>
  <PresentationFormat>Widescreen</PresentationFormat>
  <Paragraphs>118</Paragraphs>
  <Slides>10</Slides>
  <Notes>1</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Open Sans</vt:lpstr>
      <vt:lpstr>Verdana</vt:lpstr>
      <vt:lpstr>Wingdings</vt:lpstr>
      <vt:lpstr>1_Deloitte_US_Letter_Print Theme</vt:lpstr>
      <vt:lpstr>2_Deloitte_US_Letter_Print Theme</vt:lpstr>
      <vt:lpstr>think-cell Slide</vt:lpstr>
      <vt:lpstr>Deloitte Summer Academy July 1-4,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Krolle Knese, Ruta</dc:creator>
  <cp:lastModifiedBy>Krolle Knese, Ruta</cp:lastModifiedBy>
  <cp:revision>10</cp:revision>
  <dcterms:created xsi:type="dcterms:W3CDTF">2019-03-26T08:28:46Z</dcterms:created>
  <dcterms:modified xsi:type="dcterms:W3CDTF">2019-03-27T13:31:51Z</dcterms:modified>
</cp:coreProperties>
</file>